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  <p:sldMasterId id="2147483660" r:id="rId2"/>
  </p:sldMasterIdLst>
  <p:notesMasterIdLst>
    <p:notesMasterId r:id="rId3"/>
  </p:notesMasterIdLst>
  <p:handoutMasterIdLst>
    <p:handoutMasterId r:id="rId4"/>
  </p:handoutMasterIdLst>
  <p:sldIdLst>
    <p:sldId id="261" r:id="rId5"/>
    <p:sldId id="257" r:id="rId6"/>
    <p:sldId id="300" r:id="rId7"/>
    <p:sldId id="288" r:id="rId8"/>
    <p:sldId id="258" r:id="rId9"/>
    <p:sldId id="301" r:id="rId10"/>
    <p:sldId id="289" r:id="rId11"/>
    <p:sldId id="291" r:id="rId12"/>
    <p:sldId id="293" r:id="rId13"/>
    <p:sldId id="294" r:id="rId14"/>
    <p:sldId id="295" r:id="rId15"/>
    <p:sldId id="302" r:id="rId16"/>
    <p:sldId id="296" r:id="rId17"/>
    <p:sldId id="297" r:id="rId18"/>
    <p:sldId id="298" r:id="rId19"/>
    <p:sldId id="299" r:id="rId20"/>
    <p:sldId id="290" r:id="rId21"/>
    <p:sldId id="303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6644" autoAdjust="0"/>
    <p:restoredTop sz="99270"/>
  </p:normalViewPr>
  <p:slideViewPr>
    <p:cSldViewPr snapToGrid="0">
      <p:cViewPr>
        <p:scale>
          <a:sx n="80" d="100"/>
          <a:sy n="80" d="100"/>
        </p:scale>
        <p:origin x="68" y="192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224" y="68"/>
      </p:cViewPr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6.xml"  /><Relationship Id="rId11" Type="http://schemas.openxmlformats.org/officeDocument/2006/relationships/slide" Target="slides/slide7.xml"  /><Relationship Id="rId12" Type="http://schemas.openxmlformats.org/officeDocument/2006/relationships/slide" Target="slides/slide8.xml"  /><Relationship Id="rId13" Type="http://schemas.openxmlformats.org/officeDocument/2006/relationships/slide" Target="slides/slide9.xml"  /><Relationship Id="rId14" Type="http://schemas.openxmlformats.org/officeDocument/2006/relationships/slide" Target="slides/slide10.xml"  /><Relationship Id="rId15" Type="http://schemas.openxmlformats.org/officeDocument/2006/relationships/slide" Target="slides/slide11.xml"  /><Relationship Id="rId16" Type="http://schemas.openxmlformats.org/officeDocument/2006/relationships/slide" Target="slides/slide12.xml"  /><Relationship Id="rId17" Type="http://schemas.openxmlformats.org/officeDocument/2006/relationships/slide" Target="slides/slide13.xml"  /><Relationship Id="rId18" Type="http://schemas.openxmlformats.org/officeDocument/2006/relationships/slide" Target="slides/slide14.xml"  /><Relationship Id="rId19" Type="http://schemas.openxmlformats.org/officeDocument/2006/relationships/slide" Target="slides/slide15.xml"  /><Relationship Id="rId2" Type="http://schemas.openxmlformats.org/officeDocument/2006/relationships/slideMaster" Target="slideMasters/slideMaster2.xml"  /><Relationship Id="rId20" Type="http://schemas.openxmlformats.org/officeDocument/2006/relationships/slide" Target="slides/slide16.xml"  /><Relationship Id="rId21" Type="http://schemas.openxmlformats.org/officeDocument/2006/relationships/slide" Target="slides/slide17.xml"  /><Relationship Id="rId22" Type="http://schemas.openxmlformats.org/officeDocument/2006/relationships/slide" Target="slides/slide18.xml"  /><Relationship Id="rId23" Type="http://schemas.openxmlformats.org/officeDocument/2006/relationships/presProps" Target="presProps.xml"  /><Relationship Id="rId24" Type="http://schemas.openxmlformats.org/officeDocument/2006/relationships/viewProps" Target="viewProps.xml"  /><Relationship Id="rId25" Type="http://schemas.openxmlformats.org/officeDocument/2006/relationships/theme" Target="theme/theme1.xml"  /><Relationship Id="rId26" Type="http://schemas.openxmlformats.org/officeDocument/2006/relationships/tableStyles" Target="tableStyles.xml"  /><Relationship Id="rId3" Type="http://schemas.openxmlformats.org/officeDocument/2006/relationships/notesMaster" Target="notesMasters/notesMaster1.xml"  /><Relationship Id="rId4" Type="http://schemas.openxmlformats.org/officeDocument/2006/relationships/handoutMaster" Target="handoutMasters/handoutMaster1.xml"  /><Relationship Id="rId5" Type="http://schemas.openxmlformats.org/officeDocument/2006/relationships/slide" Target="slides/slide1.xml"  /><Relationship Id="rId6" Type="http://schemas.openxmlformats.org/officeDocument/2006/relationships/slide" Target="slides/slide2.xml"  /><Relationship Id="rId7" Type="http://schemas.openxmlformats.org/officeDocument/2006/relationships/slide" Target="slides/slide3.xml"  /><Relationship Id="rId8" Type="http://schemas.openxmlformats.org/officeDocument/2006/relationships/slide" Target="slides/slide4.xml"  /><Relationship Id="rId9" Type="http://schemas.openxmlformats.org/officeDocument/2006/relationships/slide" Target="slides/slide5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4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138F4B3C-CAA0-4B2C-B125-4FE37D0FCBA7}" type="datetime1">
              <a:rPr lang="ko-KR" altLang="en-US"/>
              <a:pPr lvl="0">
                <a:defRPr/>
              </a:pPr>
              <a:t>2025-08-30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A4EB52DB-FF9C-4E00-AAF1-59149A5C57B5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75879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843D65C9-061F-417D-B877-E55B002C9DC8}" type="datetime1">
              <a:rPr lang="ko-KR" altLang="en-US"/>
              <a:pPr lvl="0">
                <a:defRPr/>
              </a:pPr>
              <a:t>2025-08-30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65875C31-2CB0-4203-96F5-7A2DE817D58A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05288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2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2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93F145-AAB8-E986-CB3D-155A493130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38EDF63-11F7-B95A-4264-4B6D078A1C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506A59-6E26-73CC-7525-04A5FC3E3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1B0B8-B1A9-4E5E-A083-E116AD7B494D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AAF2C6-A6AA-28F0-7ABF-6BF329018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010684-460A-11C4-F95F-01504A38E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2D04-7608-4108-8B99-BED1786578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530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B355FB-AA6F-0356-FCD3-DF20B7D6F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16DE79A-0033-14C8-3185-958F133446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F508CA-E03E-512B-3C49-C7E573DB4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1B0B8-B1A9-4E5E-A083-E116AD7B494D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30BC32-CBFB-8898-AD33-B6EE7C4AE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17D331-1EE1-6AF9-5982-DAE0BED5B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2D04-7608-4108-8B99-BED1786578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1358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07D5333-4BD2-F941-B967-29BE796768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CD67592-C45D-8E28-5EC5-4EBBDE9F7C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86765F-13B8-3D26-3A66-9190EBE3B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1B0B8-B1A9-4E5E-A083-E116AD7B494D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759A35-3F01-5099-47CE-B78028853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05C409-ED89-F83A-46F2-1AC0D72E5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2D04-7608-4108-8B99-BED1786578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4087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647E50-E1BE-480A-87A8-31EC9BBD8D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B98C10D-08E3-4BAD-9934-8623B7265F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8EF337-0B82-4E6E-A636-4640546AD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2A08C-EF94-4A6B-BD12-6461CB40CEE6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EDCEE0-D808-4C09-8260-F97C6D631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910E8C-7085-4648-A3C3-F6E664440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55973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4E4C23-F907-4E6D-A491-3D7E5A99F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40C1AD-66F4-430A-B930-3163AEAD9B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202AC3-7DE4-46A2-B764-30A307482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2A08C-EF94-4A6B-BD12-6461CB40CEE6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E7FC80-1F56-4F6E-9B34-F355FCAB7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599F24-16F4-4B2A-B6BB-DDEEA369D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28243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99E811-F132-4E2A-B962-E695376C1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DCAD16-C84A-4C83-ACD0-F824C43281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A26D91-5322-4173-91CB-E5C6F0708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2A08C-EF94-4A6B-BD12-6461CB40CEE6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41B30F-648A-4D07-9DC7-26E4BE3DC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83AE05-90BC-443E-A190-1A57A203C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39569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20D81D-90B7-43D9-887E-B2224E9D4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26C520-4AB0-4381-B939-F402DFD7C1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121DA69-FDC7-448A-9C68-184A03994D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D2B867-2677-4DAC-8963-CA61B6680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2A08C-EF94-4A6B-BD12-6461CB40CEE6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CC15F40-C02C-4EAB-9CEA-056056AE8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752D15-5286-419B-9A8A-872F3A6B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9034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5062D3-9ECA-45BD-BD87-07F7D9C03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669A32D-8825-44A7-8DF3-ECDAB1FEC4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8DB7C6-FFE4-4520-9751-FD143BCD55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4111589-9358-41A3-86E8-218AC545F5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83D2F7A-B09C-494D-AABB-14431B44A5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70A92DC-AB6E-4BE9-BCF3-AFB36D7E1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2A08C-EF94-4A6B-BD12-6461CB40CEE6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EF46119-1B1F-465A-B088-85118B4FD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DFA819E-4A6E-45C9-A382-46BAE105B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40635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125014-2BAD-4B22-953E-28B4B4D02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303112B-E2F7-4884-ADDF-9B4D49A14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2A08C-EF94-4A6B-BD12-6461CB40CEE6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63BF32F-66A8-43A7-88BB-D22806E5D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3AB36C3-026A-459F-8BFC-475C8EBCD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7852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52AC692-7268-4D95-8F19-722C37C73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2A08C-EF94-4A6B-BD12-6461CB40CEE6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B42C91-C67F-4DFF-B144-EA7ED7DDC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7D9541-A6B9-4942-BC4A-7EC0EA31A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74481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A993E7-E5B8-4992-AF88-BE5E069DB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9E56B5-89D6-4434-AFE2-10910E648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C9E89AE-7640-4DEE-83EC-558650957D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F82ADBB-CB0C-44B6-874A-9FE0E6B0B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2A08C-EF94-4A6B-BD12-6461CB40CEE6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B32C452-D876-41FB-AA00-7B4AC0919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668ED6-8F1B-4FAA-8793-2D5D9D0A6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802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8A7014-F5D2-903E-09C2-E32EE56AA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F0A74A-9A3B-690D-38FB-B5DFA2747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792EA4-589A-7546-BAED-A7E993E28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1B0B8-B1A9-4E5E-A083-E116AD7B494D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E9EFF3-2758-017E-DDE3-92627E6C6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864EA4-914D-0A52-E370-E4627FB8A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2D04-7608-4108-8B99-BED1786578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81492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885C01-AA51-407B-BC7B-FE6B40690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AEFE3FC-556C-41B8-BD62-1E94E42D41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C658969-AAF7-486A-A3D5-2BF3390E3B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215A57-D6ED-4EDA-981D-59434A477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2A08C-EF94-4A6B-BD12-6461CB40CEE6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9BDCAD1-E41F-4F46-AE84-1BEC50DCF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622BF4-68B3-4DA1-A704-FE1D9961C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949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89CAC0-F41F-4E8C-BFBA-980DB4A7B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05F3A00-B109-4376-AA48-5E7B5464E2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743BB4-F08C-4048-8C8F-28EB79B3E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2A08C-EF94-4A6B-BD12-6461CB40CEE6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3B118A-D773-438E-9FCC-E98AC84BD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363AA0-21C8-4A59-A8F0-04E217F79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14305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DF418F2-4099-4266-AA90-9B0C225B82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39F3734-B5CF-47EC-8D79-5D639BDEA2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5EC87E-D5AB-43A7-8022-58A66741C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2A08C-EF94-4A6B-BD12-6461CB40CEE6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430F32-9B8D-4781-90FC-B1778C6FB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943733-2338-4CB3-ADB4-CEECF89A4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8079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75D82B-18CA-5FEB-E6A1-1DE51030E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62776A-1B5C-2E69-5F7B-3D627E35EB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5165F8-BB4A-2578-9DA8-73B4A0B3F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1B0B8-B1A9-4E5E-A083-E116AD7B494D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E1AA33-D37E-9BCD-1494-EFCBE1A27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38C5A9-40BE-556B-0E95-B5C99F95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2D04-7608-4108-8B99-BED1786578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5396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AB6E35-7EB4-8971-D0B9-94919B99C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17F1AD-ECCF-B3EC-B9E9-039FF65B03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6AB636A-ECB4-9623-3907-2139819D6C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853113-26F7-C84C-29F0-4DA3368FA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1B0B8-B1A9-4E5E-A083-E116AD7B494D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922194-E10D-52BF-7498-E79508A71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8EBFAA-EABC-1C45-301E-52186182D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2D04-7608-4108-8B99-BED1786578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0216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390C9B-88D8-AA9C-5320-DCE896D1A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30B9F3-FFB2-7045-38E5-5DFB79A2AD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9E7B699-96D1-73AF-B4F5-A8D12ED71F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1000E25-AA4C-4F82-D8EA-8A03665189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6D47E2C-314F-9F7E-40BB-F1B1CA556F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0DBB38F-A311-16E4-3AB2-33F8E84A0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1B0B8-B1A9-4E5E-A083-E116AD7B494D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CCE2B33-051D-2411-89EC-E07364C86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2C2B1D7-EE2B-34F2-F97D-A8E10C50B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2D04-7608-4108-8B99-BED1786578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8452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C932F0-3CBB-7F3E-CC36-59251B49B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271DD64-48A4-FED7-C3A5-9A9B0A10A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1B0B8-B1A9-4E5E-A083-E116AD7B494D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851F21-22EE-9FE2-035E-1B034A700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8E50E90-4AAD-FCE6-8DF8-35894C176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2D04-7608-4108-8B99-BED1786578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776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D36E78A-C1DB-310D-C247-10F0315FB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1B0B8-B1A9-4E5E-A083-E116AD7B494D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15D4075-B904-3209-5EBD-8A28825E5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E6CF13-DC77-DA10-C413-A525CBC87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2D04-7608-4108-8B99-BED1786578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88117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95377A-A661-1473-F416-D38926E13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3CA383-52AC-73F5-F087-9D03B5B97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4BE1091-E864-56D1-A66B-FE1C10E86F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904AC82-C121-87DC-A00A-4052CEA32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1B0B8-B1A9-4E5E-A083-E116AD7B494D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2237DF9-D4B3-7524-A921-411260CCD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340CE7-BA82-2C32-DE34-34B1D2421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2D04-7608-4108-8B99-BED1786578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079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518D2C-5C40-4D52-BA4F-A863E693D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3E972F0-BBE5-F994-340F-1A154238A5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36571C-5DF6-2266-539A-A78B359DA7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09510CA-695D-654C-1EA9-BD5094B29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1B0B8-B1A9-4E5E-A083-E116AD7B494D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6E4FB58-364F-41B6-B23D-FBEB7308F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62BE158-8141-F864-A397-36708BEE2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2D04-7608-4108-8B99-BED1786578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4008974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_rels/slideMaster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2.xml"  /><Relationship Id="rId10" Type="http://schemas.openxmlformats.org/officeDocument/2006/relationships/slideLayout" Target="../slideLayouts/slideLayout21.xml"  /><Relationship Id="rId11" Type="http://schemas.openxmlformats.org/officeDocument/2006/relationships/slideLayout" Target="../slideLayouts/slideLayout22.xml"  /><Relationship Id="rId12" Type="http://schemas.openxmlformats.org/officeDocument/2006/relationships/theme" Target="../theme/theme2.xml"  /><Relationship Id="rId2" Type="http://schemas.openxmlformats.org/officeDocument/2006/relationships/slideLayout" Target="../slideLayouts/slideLayout13.xml"  /><Relationship Id="rId3" Type="http://schemas.openxmlformats.org/officeDocument/2006/relationships/slideLayout" Target="../slideLayouts/slideLayout14.xml"  /><Relationship Id="rId4" Type="http://schemas.openxmlformats.org/officeDocument/2006/relationships/slideLayout" Target="../slideLayouts/slideLayout15.xml"  /><Relationship Id="rId5" Type="http://schemas.openxmlformats.org/officeDocument/2006/relationships/slideLayout" Target="../slideLayouts/slideLayout16.xml"  /><Relationship Id="rId6" Type="http://schemas.openxmlformats.org/officeDocument/2006/relationships/slideLayout" Target="../slideLayouts/slideLayout17.xml"  /><Relationship Id="rId7" Type="http://schemas.openxmlformats.org/officeDocument/2006/relationships/slideLayout" Target="../slideLayouts/slideLayout18.xml"  /><Relationship Id="rId8" Type="http://schemas.openxmlformats.org/officeDocument/2006/relationships/slideLayout" Target="../slideLayouts/slideLayout19.xml"  /><Relationship Id="rId9" Type="http://schemas.openxmlformats.org/officeDocument/2006/relationships/slideLayout" Target="../slideLayouts/slideLayout20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3FF3604-4DA1-C67B-9694-CFBE45D5E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D67C78-022E-9428-4358-5C4FD7115C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C29C66-43FC-BD4D-3A03-33EC0575E6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71B0B8-B1A9-4E5E-A083-E116AD7B494D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02DF5C-C4D1-5066-637C-0D1ACBDC34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69CC3F-8027-98BE-946B-ECFD638225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BF2D04-7608-4108-8B99-BED1786578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6932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08B2DF7-6E62-4A2B-93E3-D9F1E95C9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96D0E9-8EC4-42DB-9B37-47D449A17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151153-4AB9-4CFA-8ABD-245697E91F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92A08C-EF94-4A6B-BD12-6461CB40CEE6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9DED0B-BA23-4D49-9944-C420C36E3F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BD6E46-082A-488A-B507-08943ECEC6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9B66E-A506-4F32-84E5-F344782BD9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5343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.jpe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2.png"  /><Relationship Id="rId3" Type="http://schemas.openxmlformats.org/officeDocument/2006/relationships/image" Target="../media/image13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8.xml"  /><Relationship Id="rId2" Type="http://schemas.openxmlformats.org/officeDocument/2006/relationships/image" Target="../media/image14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8.xml"  /><Relationship Id="rId2" Type="http://schemas.openxmlformats.org/officeDocument/2006/relationships/image" Target="../media/image3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8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5.jpe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6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.png"  /><Relationship Id="rId3" Type="http://schemas.openxmlformats.org/officeDocument/2006/relationships/image" Target="../media/image5.png"  /><Relationship Id="rId4" Type="http://schemas.openxmlformats.org/officeDocument/2006/relationships/image" Target="../media/image6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7.jpeg"  /><Relationship Id="rId3" Type="http://schemas.openxmlformats.org/officeDocument/2006/relationships/image" Target="../media/image8.png"  /><Relationship Id="rId4" Type="http://schemas.openxmlformats.org/officeDocument/2006/relationships/image" Target="../media/image9.jpe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0.png"  /><Relationship Id="rId3" Type="http://schemas.openxmlformats.org/officeDocument/2006/relationships/image" Target="../media/image11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75;p2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 amt="35000"/>
            </a:blip>
            <a:stretch>
              <a:fillRect t="-7930" r="-220" b="-4270"/>
            </a:stretch>
          </a:blipFill>
          <a:ln>
            <a:noFill/>
          </a:ln>
          <a:effectLst>
            <a:glow>
              <a:schemeClr val="accent1"/>
            </a:glow>
          </a:effectLst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ㅇ</a:t>
            </a:r>
            <a:endParaRPr lang="ko-KR" altLang="en-US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63520F7-D8CE-CDE8-0CF1-A7BD559F33DE}"/>
              </a:ext>
            </a:extLst>
          </p:cNvPr>
          <p:cNvCxnSpPr>
            <a:cxnSpLocks/>
          </p:cNvCxnSpPr>
          <p:nvPr/>
        </p:nvCxnSpPr>
        <p:spPr>
          <a:xfrm>
            <a:off x="607742" y="496229"/>
            <a:ext cx="0" cy="1444086"/>
          </a:xfrm>
          <a:prstGeom prst="line">
            <a:avLst/>
          </a:prstGeom>
          <a:ln w="177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378;p26">
            <a:extLst>
              <a:ext uri="{FF2B5EF4-FFF2-40B4-BE49-F238E27FC236}">
                <a16:creationId xmlns:a16="http://schemas.microsoft.com/office/drawing/2014/main" id="{E77FB5C4-0817-462B-A5D2-ED374839EA50}"/>
              </a:ext>
            </a:extLst>
          </p:cNvPr>
          <p:cNvSpPr txBox="1"/>
          <p:nvPr/>
        </p:nvSpPr>
        <p:spPr>
          <a:xfrm>
            <a:off x="1602968" y="1454739"/>
            <a:ext cx="9113026" cy="2113961"/>
          </a:xfrm>
          <a:prstGeom prst="rect">
            <a:avLst/>
          </a:prstGeom>
          <a:solidFill>
            <a:schemeClr val="accent3">
              <a:alpha val="67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8661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F2C551-BE81-1F4B-DD71-A28206BC8560}"/>
              </a:ext>
            </a:extLst>
          </p:cNvPr>
          <p:cNvSpPr txBox="1"/>
          <p:nvPr/>
        </p:nvSpPr>
        <p:spPr>
          <a:xfrm>
            <a:off x="2493892" y="1812534"/>
            <a:ext cx="72042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dirty="0">
                <a:solidFill>
                  <a:srgbClr val="FFFF00"/>
                </a:solidFill>
                <a:latin typeface="+mj-ea"/>
                <a:ea typeface="+mj-ea"/>
              </a:rPr>
              <a:t>천안시 산업재해 영향 요인 분석을 통한</a:t>
            </a:r>
            <a:endParaRPr lang="en-US" altLang="ko-KR" sz="3600" dirty="0">
              <a:solidFill>
                <a:srgbClr val="FFFF00"/>
              </a:solidFill>
              <a:latin typeface="+mj-ea"/>
              <a:ea typeface="+mj-ea"/>
            </a:endParaRPr>
          </a:p>
          <a:p>
            <a:pPr algn="ctr"/>
            <a:r>
              <a:rPr lang="ko-KR" altLang="en-US" sz="3600" dirty="0">
                <a:solidFill>
                  <a:srgbClr val="FFFF00"/>
                </a:solidFill>
                <a:latin typeface="+mj-ea"/>
                <a:ea typeface="+mj-ea"/>
              </a:rPr>
              <a:t>데이터 기반 안전 정책 제언 </a:t>
            </a:r>
          </a:p>
        </p:txBody>
      </p:sp>
      <p:sp>
        <p:nvSpPr>
          <p:cNvPr id="13" name="TextBox 12"/>
          <p:cNvSpPr txBox="1"/>
          <p:nvPr/>
        </p:nvSpPr>
        <p:spPr>
          <a:xfrm flipH="1">
            <a:off x="8928735" y="6044008"/>
            <a:ext cx="274602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r">
              <a:defRPr/>
            </a:pPr>
            <a:r>
              <a:rPr lang="ko-KR" altLang="en-US" b="1">
                <a:solidFill>
                  <a:schemeClr val="bg1"/>
                </a:solidFill>
              </a:rPr>
              <a:t>잡가디언즈</a:t>
            </a:r>
            <a:r>
              <a:rPr lang="en-US" altLang="ko-KR" b="1">
                <a:solidFill>
                  <a:schemeClr val="bg1"/>
                </a:solidFill>
              </a:rPr>
              <a:t>_</a:t>
            </a:r>
            <a:r>
              <a:rPr lang="ko-KR" altLang="en-US" b="1">
                <a:solidFill>
                  <a:schemeClr val="bg1"/>
                </a:solidFill>
              </a:rPr>
              <a:t>윤성필</a:t>
            </a:r>
            <a:r>
              <a:rPr lang="en-US" altLang="ko-KR" b="1">
                <a:solidFill>
                  <a:schemeClr val="bg1"/>
                </a:solidFill>
              </a:rPr>
              <a:t>, </a:t>
            </a:r>
            <a:r>
              <a:rPr lang="ko-KR" altLang="en-US" b="1">
                <a:solidFill>
                  <a:schemeClr val="bg1"/>
                </a:solidFill>
              </a:rPr>
              <a:t>윤지현</a:t>
            </a:r>
            <a:endParaRPr lang="ko-KR" altLang="en-US" b="1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74A51D2-DBD8-4360-8099-322F12FDF42F}"/>
              </a:ext>
            </a:extLst>
          </p:cNvPr>
          <p:cNvSpPr txBox="1"/>
          <p:nvPr/>
        </p:nvSpPr>
        <p:spPr>
          <a:xfrm flipH="1">
            <a:off x="3937007" y="2993784"/>
            <a:ext cx="40991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dirty="0">
                <a:solidFill>
                  <a:schemeClr val="bg1"/>
                </a:solidFill>
              </a:rPr>
              <a:t>'</a:t>
            </a:r>
            <a:r>
              <a:rPr lang="ko-KR" altLang="en-US" b="1" dirty="0">
                <a:solidFill>
                  <a:schemeClr val="bg1"/>
                </a:solidFill>
              </a:rPr>
              <a:t>일하는 사람이 안전한 도시</a:t>
            </a:r>
            <a:r>
              <a:rPr lang="en-US" altLang="ko-KR" b="1" dirty="0">
                <a:solidFill>
                  <a:schemeClr val="bg1"/>
                </a:solidFill>
              </a:rPr>
              <a:t>, </a:t>
            </a:r>
            <a:r>
              <a:rPr lang="ko-KR" altLang="en-US" b="1" dirty="0">
                <a:solidFill>
                  <a:schemeClr val="bg1"/>
                </a:solidFill>
              </a:rPr>
              <a:t>천안</a:t>
            </a:r>
            <a:r>
              <a:rPr lang="en-US" altLang="ko-KR" b="1" dirty="0">
                <a:solidFill>
                  <a:schemeClr val="bg1"/>
                </a:solidFill>
              </a:rPr>
              <a:t>＇</a:t>
            </a:r>
            <a:r>
              <a:rPr lang="ko-KR" altLang="en-US" b="1" dirty="0">
                <a:solidFill>
                  <a:schemeClr val="bg1"/>
                </a:solidFill>
              </a:rPr>
              <a:t>만들기</a:t>
            </a:r>
          </a:p>
        </p:txBody>
      </p:sp>
    </p:spTree>
    <p:extLst>
      <p:ext uri="{BB962C8B-B14F-4D97-AF65-F5344CB8AC3E}">
        <p14:creationId xmlns:p14="http://schemas.microsoft.com/office/powerpoint/2010/main" val="1428424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DBE521C-825C-7B81-5985-877AF1CE3CCF}"/>
              </a:ext>
            </a:extLst>
          </p:cNvPr>
          <p:cNvCxnSpPr>
            <a:cxnSpLocks/>
          </p:cNvCxnSpPr>
          <p:nvPr/>
        </p:nvCxnSpPr>
        <p:spPr>
          <a:xfrm>
            <a:off x="418170" y="306658"/>
            <a:ext cx="0" cy="784830"/>
          </a:xfrm>
          <a:prstGeom prst="line">
            <a:avLst/>
          </a:prstGeom>
          <a:ln w="152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9269BDD-F26D-EE45-5A1C-01CC9AE2959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 rot="16200000" flipH="1">
            <a:off x="77372" y="6076693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LINE Seed Sans KR Thin"/>
                <a:ea typeface="LINE Seed Sans KR Regular"/>
                <a:cs typeface="+mn-cs"/>
              </a:rPr>
              <a:t>Part 2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LINE Seed Sans KR Thin"/>
              <a:ea typeface="LINE Seed Sans KR Regular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2423" y="306658"/>
            <a:ext cx="6419891" cy="5105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800" b="0" i="0" u="none" strike="noStrike" kern="1200" cap="none" spc="300" normalizeH="0" baseline="0"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LINE Seed Sans KR Bold"/>
                <a:ea typeface="LINE Seed Sans KR Bold"/>
                <a:cs typeface="+mn-cs"/>
              </a:rPr>
              <a:t>EDA</a:t>
            </a:r>
            <a:r>
              <a:rPr kumimoji="0" lang="ko-KR" altLang="en-US" sz="2800" b="0" i="0" u="none" strike="noStrike" kern="1200" cap="none" spc="300" normalizeH="0" baseline="0"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LINE Seed Sans KR Bold"/>
                <a:ea typeface="LINE Seed Sans KR Bold"/>
                <a:cs typeface="+mn-cs"/>
              </a:rPr>
              <a:t>분석</a:t>
            </a:r>
            <a:r>
              <a:rPr kumimoji="0" lang="en-US" altLang="ko-KR" sz="2800" b="0" i="0" u="none" strike="noStrike" kern="1200" cap="none" spc="300" normalizeH="0" baseline="0"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LINE Seed Sans KR Bold"/>
                <a:ea typeface="LINE Seed Sans KR Bold"/>
                <a:cs typeface="+mn-cs"/>
              </a:rPr>
              <a:t>-</a:t>
            </a:r>
            <a:r>
              <a:rPr kumimoji="0" lang="ko-KR" altLang="en-US" sz="2800" b="0" i="0" u="none" strike="noStrike" kern="1200" cap="none" spc="300" normalizeH="0" baseline="0"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LINE Seed Sans KR Bold"/>
                <a:ea typeface="LINE Seed Sans KR Bold"/>
                <a:cs typeface="+mn-cs"/>
              </a:rPr>
              <a:t>천안시 산업재해 특징</a:t>
            </a:r>
            <a:r>
              <a:rPr kumimoji="0" lang="en-US" altLang="ko-KR" sz="2800" b="0" i="0" u="none" strike="noStrike" kern="1200" cap="none" spc="300" normalizeH="0" baseline="0"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LINE Seed Sans KR Bold"/>
                <a:ea typeface="LINE Seed Sans KR Bold"/>
                <a:cs typeface="+mn-cs"/>
              </a:rPr>
              <a:t>(2/2)</a:t>
            </a:r>
            <a:endParaRPr kumimoji="0" lang="ko-KR" altLang="en-US" sz="2800" b="0" i="0" u="none" strike="noStrike" kern="1200" cap="none" spc="300" normalizeH="0" baseline="0"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LINE Seed Sans KR Bold"/>
              <a:ea typeface="LINE Seed Sans KR Bold"/>
              <a:cs typeface="+mn-cs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DAE584A-605A-4EBB-DD7D-1DFA07F08BEA}"/>
              </a:ext>
            </a:extLst>
          </p:cNvPr>
          <p:cNvSpPr/>
          <p:nvPr/>
        </p:nvSpPr>
        <p:spPr>
          <a:xfrm>
            <a:off x="495299" y="1197980"/>
            <a:ext cx="11145810" cy="1993831"/>
          </a:xfrm>
          <a:prstGeom prst="rect">
            <a:avLst/>
          </a:prstGeom>
          <a:solidFill>
            <a:srgbClr val="00B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INE Seed Sans KR Thin"/>
              <a:ea typeface="LINE Seed Sans KR Regular"/>
              <a:cs typeface="+mn-cs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0045D85-E0C8-84F2-F565-BB0B77DA5850}"/>
              </a:ext>
            </a:extLst>
          </p:cNvPr>
          <p:cNvSpPr/>
          <p:nvPr/>
        </p:nvSpPr>
        <p:spPr>
          <a:xfrm>
            <a:off x="495298" y="3298303"/>
            <a:ext cx="11145809" cy="1927667"/>
          </a:xfrm>
          <a:prstGeom prst="rect">
            <a:avLst/>
          </a:prstGeom>
          <a:solidFill>
            <a:srgbClr val="FFA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INE Seed Sans KR Thin"/>
              <a:ea typeface="LINE Seed Sans KR Regular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E3AFBBA-A3FE-465A-C9E6-70338313C7E9}"/>
              </a:ext>
            </a:extLst>
          </p:cNvPr>
          <p:cNvSpPr txBox="1"/>
          <p:nvPr/>
        </p:nvSpPr>
        <p:spPr>
          <a:xfrm>
            <a:off x="8093343" y="2761756"/>
            <a:ext cx="35477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INE Seed Sans KR Bold"/>
                <a:ea typeface="LINE Seed Sans KR Bold"/>
                <a:cs typeface="+mn-cs"/>
              </a:rPr>
              <a:t>근속기간별 천안시 재해현황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AE7714-D5E5-43F7-2397-E01777F2EDF2}"/>
              </a:ext>
            </a:extLst>
          </p:cNvPr>
          <p:cNvSpPr txBox="1"/>
          <p:nvPr/>
        </p:nvSpPr>
        <p:spPr>
          <a:xfrm>
            <a:off x="8263259" y="4825860"/>
            <a:ext cx="31133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INE Seed Sans KR Bold"/>
                <a:ea typeface="LINE Seed Sans KR Bold"/>
                <a:cs typeface="+mn-cs"/>
              </a:rPr>
              <a:t>업종별 천안시 재해현황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BF280B8-2E78-4637-A463-40B54D6F42BB}"/>
              </a:ext>
            </a:extLst>
          </p:cNvPr>
          <p:cNvSpPr/>
          <p:nvPr/>
        </p:nvSpPr>
        <p:spPr>
          <a:xfrm>
            <a:off x="6371636" y="5330159"/>
            <a:ext cx="1354465" cy="448085"/>
          </a:xfrm>
          <a:prstGeom prst="rect">
            <a:avLst/>
          </a:prstGeom>
          <a:solidFill>
            <a:srgbClr val="FDDE4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2A0F9C0-2A91-48E6-A609-C23A6F53CDF8}"/>
              </a:ext>
            </a:extLst>
          </p:cNvPr>
          <p:cNvSpPr/>
          <p:nvPr/>
        </p:nvSpPr>
        <p:spPr>
          <a:xfrm>
            <a:off x="4236334" y="5357975"/>
            <a:ext cx="972274" cy="448085"/>
          </a:xfrm>
          <a:prstGeom prst="rect">
            <a:avLst/>
          </a:prstGeom>
          <a:solidFill>
            <a:srgbClr val="FDDE4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95788B-6303-42B5-AA51-71ABE5040085}"/>
              </a:ext>
            </a:extLst>
          </p:cNvPr>
          <p:cNvSpPr txBox="1"/>
          <p:nvPr/>
        </p:nvSpPr>
        <p:spPr>
          <a:xfrm>
            <a:off x="1585733" y="5332896"/>
            <a:ext cx="93349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dirty="0">
                <a:solidFill>
                  <a:prstClr val="black"/>
                </a:solidFill>
                <a:latin typeface="LINE Seed Sans KR Thin"/>
                <a:ea typeface="LINE Seed Sans KR Regular"/>
              </a:rPr>
              <a:t>천안시의 핵심산업인 </a:t>
            </a:r>
            <a:r>
              <a:rPr kumimoji="0" lang="en-US" altLang="ko-KR" sz="2400" b="0" i="0" u="none" strike="noStrike" kern="1200" cap="none" spc="-150" normalizeH="0" baseline="0" noProof="0" dirty="0">
                <a:ln>
                  <a:noFill/>
                </a:ln>
                <a:solidFill>
                  <a:srgbClr val="A6A7A9">
                    <a:lumMod val="50000"/>
                  </a:srgbClr>
                </a:solidFill>
                <a:effectLst/>
                <a:uLnTx/>
                <a:uFillTx/>
                <a:latin typeface="나눔스퀘어 Bold"/>
                <a:ea typeface="나눔스퀘어 Bold"/>
                <a:cs typeface="+mn-cs"/>
              </a:rPr>
              <a:t>‘</a:t>
            </a:r>
            <a:r>
              <a:rPr kumimoji="0" lang="ko-KR" altLang="en-US" sz="2400" b="0" i="0" u="none" strike="noStrike" kern="1200" cap="none" spc="-150" normalizeH="0" baseline="0" noProof="0" dirty="0">
                <a:ln>
                  <a:noFill/>
                </a:ln>
                <a:solidFill>
                  <a:srgbClr val="A6A7A9">
                    <a:lumMod val="50000"/>
                  </a:srgbClr>
                </a:solidFill>
                <a:effectLst/>
                <a:uLnTx/>
                <a:uFillTx/>
                <a:latin typeface="나눔스퀘어 Bold"/>
                <a:ea typeface="나눔스퀘어 Bold"/>
                <a:cs typeface="+mn-cs"/>
              </a:rPr>
              <a:t>제조업</a:t>
            </a:r>
            <a:r>
              <a:rPr kumimoji="0" lang="en-US" altLang="ko-KR" sz="2400" b="0" i="0" u="none" strike="noStrike" kern="1200" cap="none" spc="-150" normalizeH="0" baseline="0" noProof="0" dirty="0">
                <a:ln>
                  <a:noFill/>
                </a:ln>
                <a:solidFill>
                  <a:srgbClr val="A6A7A9">
                    <a:lumMod val="50000"/>
                  </a:srgbClr>
                </a:solidFill>
                <a:effectLst/>
                <a:uLnTx/>
                <a:uFillTx/>
                <a:latin typeface="나눔스퀘어 Bold"/>
                <a:ea typeface="나눔스퀘어 Bold"/>
                <a:cs typeface="+mn-cs"/>
              </a:rPr>
              <a:t>’ </a:t>
            </a:r>
            <a:r>
              <a:rPr kumimoji="0" lang="ko-KR" altLang="en-US" sz="2400" b="0" i="0" u="none" strike="noStrike" kern="1200" cap="none" spc="-150" normalizeH="0" baseline="0" noProof="0" dirty="0">
                <a:ln>
                  <a:noFill/>
                </a:ln>
                <a:solidFill>
                  <a:srgbClr val="A6A7A9">
                    <a:lumMod val="50000"/>
                  </a:srgbClr>
                </a:solidFill>
                <a:effectLst/>
                <a:uLnTx/>
                <a:uFillTx/>
                <a:latin typeface="나눔스퀘어 Bold"/>
                <a:ea typeface="나눔스퀘어 Bold"/>
                <a:cs typeface="+mn-cs"/>
              </a:rPr>
              <a:t>분야</a:t>
            </a:r>
            <a:r>
              <a:rPr lang="en-US" altLang="ko-KR" sz="2000" b="1" dirty="0">
                <a:solidFill>
                  <a:prstClr val="black"/>
                </a:solidFill>
                <a:latin typeface="LINE Seed Sans KR Thin"/>
                <a:ea typeface="LINE Seed Sans KR Regular"/>
              </a:rPr>
              <a:t>, </a:t>
            </a:r>
            <a:r>
              <a:rPr lang="ko-KR" altLang="en-US" sz="2000" b="1" dirty="0">
                <a:solidFill>
                  <a:prstClr val="black"/>
                </a:solidFill>
                <a:latin typeface="LINE Seed Sans KR Thin"/>
                <a:ea typeface="LINE Seed Sans KR Regular"/>
              </a:rPr>
              <a:t>특히 </a:t>
            </a:r>
            <a:r>
              <a:rPr kumimoji="0" lang="ko-KR" altLang="en-US" sz="2400" b="0" i="0" u="none" strike="noStrike" kern="1200" cap="none" spc="-150" normalizeH="0" baseline="0" noProof="0" dirty="0">
                <a:ln>
                  <a:noFill/>
                </a:ln>
                <a:solidFill>
                  <a:srgbClr val="A6A7A9">
                    <a:lumMod val="50000"/>
                  </a:srgbClr>
                </a:solidFill>
                <a:effectLst/>
                <a:uLnTx/>
                <a:uFillTx/>
                <a:latin typeface="나눔스퀘어 Bold"/>
                <a:ea typeface="나눔스퀘어 Bold"/>
                <a:cs typeface="+mn-cs"/>
              </a:rPr>
              <a:t>신규 </a:t>
            </a:r>
            <a:r>
              <a:rPr kumimoji="0" lang="ko-KR" altLang="en-US" sz="2400" b="0" i="0" u="none" strike="noStrike" kern="1200" cap="none" spc="-150" normalizeH="0" baseline="0" noProof="0" dirty="0" err="1">
                <a:ln>
                  <a:noFill/>
                </a:ln>
                <a:solidFill>
                  <a:srgbClr val="A6A7A9">
                    <a:lumMod val="50000"/>
                  </a:srgbClr>
                </a:solidFill>
                <a:effectLst/>
                <a:uLnTx/>
                <a:uFillTx/>
                <a:latin typeface="나눔스퀘어 Bold"/>
                <a:ea typeface="나눔스퀘어 Bold"/>
                <a:cs typeface="+mn-cs"/>
              </a:rPr>
              <a:t>입사자</a:t>
            </a:r>
            <a:r>
              <a:rPr kumimoji="0" lang="ko-KR" altLang="en-US" sz="2400" b="0" i="0" u="none" strike="noStrike" kern="1200" cap="none" spc="-150" normalizeH="0" baseline="0" noProof="0" dirty="0">
                <a:ln>
                  <a:noFill/>
                </a:ln>
                <a:solidFill>
                  <a:srgbClr val="A6A7A9">
                    <a:lumMod val="50000"/>
                  </a:srgbClr>
                </a:solidFill>
                <a:effectLst/>
                <a:uLnTx/>
                <a:uFillTx/>
                <a:latin typeface="나눔스퀘어 Bold"/>
                <a:ea typeface="나눔스퀘어 Bold"/>
                <a:cs typeface="+mn-cs"/>
              </a:rPr>
              <a:t> </a:t>
            </a:r>
            <a:r>
              <a:rPr kumimoji="0" lang="ko-KR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INE Seed Sans KR Thin"/>
                <a:ea typeface="LINE Seed Sans KR Regular"/>
                <a:cs typeface="+mn-cs"/>
              </a:rPr>
              <a:t>에게서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INE Seed Sans KR Thin"/>
                <a:ea typeface="LINE Seed Sans KR Regular"/>
                <a:cs typeface="+mn-cs"/>
              </a:rPr>
              <a:t> 재해발생이 압도적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INE Seed Sans KR Thin"/>
              <a:ea typeface="LINE Seed Sans KR Regular"/>
              <a:cs typeface="+mn-cs"/>
            </a:endParaRPr>
          </a:p>
        </p:txBody>
      </p:sp>
      <p:sp>
        <p:nvSpPr>
          <p:cNvPr id="29" name="화살표: 아래쪽 28">
            <a:extLst>
              <a:ext uri="{FF2B5EF4-FFF2-40B4-BE49-F238E27FC236}">
                <a16:creationId xmlns:a16="http://schemas.microsoft.com/office/drawing/2014/main" id="{E6CDAD42-9C25-4DF6-9A79-846EC656B4E1}"/>
              </a:ext>
            </a:extLst>
          </p:cNvPr>
          <p:cNvSpPr/>
          <p:nvPr/>
        </p:nvSpPr>
        <p:spPr>
          <a:xfrm>
            <a:off x="5891628" y="5828964"/>
            <a:ext cx="497483" cy="398316"/>
          </a:xfrm>
          <a:prstGeom prst="downArrow">
            <a:avLst/>
          </a:prstGeom>
          <a:solidFill>
            <a:srgbClr val="FDDE4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D7D3332-4AD5-47AC-A659-A1D5B96A81A0}"/>
              </a:ext>
            </a:extLst>
          </p:cNvPr>
          <p:cNvSpPr/>
          <p:nvPr/>
        </p:nvSpPr>
        <p:spPr>
          <a:xfrm>
            <a:off x="2087174" y="6302619"/>
            <a:ext cx="4053196" cy="499033"/>
          </a:xfrm>
          <a:prstGeom prst="rect">
            <a:avLst/>
          </a:prstGeom>
          <a:solidFill>
            <a:srgbClr val="00B7B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7FE42CD-11AC-4B21-9C4C-550A415D787F}"/>
              </a:ext>
            </a:extLst>
          </p:cNvPr>
          <p:cNvSpPr txBox="1"/>
          <p:nvPr/>
        </p:nvSpPr>
        <p:spPr>
          <a:xfrm>
            <a:off x="1944397" y="6346682"/>
            <a:ext cx="905155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1" dirty="0">
                <a:solidFill>
                  <a:srgbClr val="FDDE4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ova"/>
                <a:ea typeface="나눔스퀘어 Light"/>
              </a:rPr>
              <a:t>천안시 제조업 분야 신규 근로자 </a:t>
            </a:r>
            <a:r>
              <a:rPr lang="ko-KR" altLang="en-US" sz="2400" b="1" dirty="0">
                <a:solidFill>
                  <a:prstClr val="black"/>
                </a:solidFill>
                <a:latin typeface="LINE Seed Sans KR Thin"/>
                <a:ea typeface="LINE Seed Sans KR Regular"/>
              </a:rPr>
              <a:t>에 대한 맞춤형 안전 관리 시급성 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INE Seed Sans KR Thin"/>
                <a:ea typeface="LINE Seed Sans KR Regular"/>
                <a:cs typeface="+mn-cs"/>
              </a:rPr>
              <a:t>시사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INE Seed Sans KR Thin"/>
              <a:ea typeface="LINE Seed Sans KR Regular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BA3A2FA-867B-4271-B7BA-66AF04A89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174" y="1278056"/>
            <a:ext cx="6006169" cy="185601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6978954-6754-4B49-B557-0690616B7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7174" y="3360930"/>
            <a:ext cx="6007636" cy="182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804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8F4B065B-3A02-4650-B477-3F0B12BBAFC2}"/>
              </a:ext>
            </a:extLst>
          </p:cNvPr>
          <p:cNvGrpSpPr/>
          <p:nvPr/>
        </p:nvGrpSpPr>
        <p:grpSpPr>
          <a:xfrm>
            <a:off x="4775205" y="1079160"/>
            <a:ext cx="7807266" cy="4051496"/>
            <a:chOff x="2179133" y="1580867"/>
            <a:chExt cx="7807266" cy="405149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A9F0C69-37DE-4305-856F-7477BAEC59D0}"/>
                </a:ext>
              </a:extLst>
            </p:cNvPr>
            <p:cNvSpPr txBox="1"/>
            <p:nvPr/>
          </p:nvSpPr>
          <p:spPr>
            <a:xfrm>
              <a:off x="2179133" y="1580867"/>
              <a:ext cx="2641589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3800" b="0" i="0" u="none" strike="noStrike" kern="1200" cap="none" spc="0" normalizeH="0" baseline="0" noProof="0" dirty="0">
                  <a:ln>
                    <a:noFill/>
                  </a:ln>
                  <a:solidFill>
                    <a:srgbClr val="A6A7A9">
                      <a:lumMod val="50000"/>
                    </a:srgbClr>
                  </a:solidFill>
                  <a:effectLst/>
                  <a:uLnTx/>
                  <a:uFillTx/>
                  <a:latin typeface="Arial Nova"/>
                  <a:ea typeface="나눔스퀘어 Light"/>
                  <a:cs typeface="+mn-cs"/>
                </a:rPr>
                <a:t> 「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214D2EC-9076-4B8D-9A95-57302C948B23}"/>
                </a:ext>
              </a:extLst>
            </p:cNvPr>
            <p:cNvSpPr txBox="1"/>
            <p:nvPr/>
          </p:nvSpPr>
          <p:spPr>
            <a:xfrm>
              <a:off x="8687646" y="3416372"/>
              <a:ext cx="1298753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3800">
                  <a:solidFill>
                    <a:srgbClr val="0194E7"/>
                  </a:solidFill>
                </a:defRPr>
              </a:lvl1pPr>
            </a:lstStyle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3800" b="0" i="0" u="none" strike="noStrike" kern="1200" cap="none" spc="0" normalizeH="0" baseline="0" noProof="0" dirty="0">
                  <a:ln>
                    <a:noFill/>
                  </a:ln>
                  <a:solidFill>
                    <a:srgbClr val="A6A7A9">
                      <a:lumMod val="50000"/>
                    </a:srgbClr>
                  </a:solidFill>
                  <a:effectLst/>
                  <a:uLnTx/>
                  <a:uFillTx/>
                  <a:latin typeface="Arial Nova"/>
                  <a:ea typeface="나눔스퀘어 Light"/>
                  <a:cs typeface="+mn-cs"/>
                </a:rPr>
                <a:t>」 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63EA7ADA-81C1-4795-8050-BE219FC3F473}"/>
              </a:ext>
            </a:extLst>
          </p:cNvPr>
          <p:cNvSpPr txBox="1"/>
          <p:nvPr/>
        </p:nvSpPr>
        <p:spPr>
          <a:xfrm>
            <a:off x="5817068" y="1750671"/>
            <a:ext cx="5705529" cy="1291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1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/>
              <a:t>EDA</a:t>
            </a:r>
            <a:r>
              <a:rPr lang="ko-KR" altLang="en-US" sz="2400" dirty="0"/>
              <a:t>를 통해 통계적으로 취약한 </a:t>
            </a:r>
            <a:endParaRPr lang="en-US" altLang="ko-KR" sz="2400" dirty="0"/>
          </a:p>
          <a:p>
            <a:pPr marL="0" marR="0" lvl="0" indent="0" algn="just" defTabSz="914400" rtl="0" eaLnBrk="1" fontAlgn="auto" latinLnBrk="1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1" i="1" dirty="0">
                <a:solidFill>
                  <a:srgbClr val="A6A7A9">
                    <a:lumMod val="50000"/>
                  </a:srgbClr>
                </a:solidFill>
                <a:latin typeface="Arial Nova"/>
                <a:ea typeface="나눔스퀘어 Light"/>
              </a:rPr>
              <a:t>고위험군</a:t>
            </a:r>
            <a:r>
              <a:rPr lang="en-US" altLang="ko-KR" sz="2400" b="1" i="1" dirty="0">
                <a:solidFill>
                  <a:srgbClr val="A6A7A9">
                    <a:lumMod val="50000"/>
                  </a:srgbClr>
                </a:solidFill>
                <a:latin typeface="Arial Nova"/>
                <a:ea typeface="나눔스퀘어 Light"/>
              </a:rPr>
              <a:t>(50</a:t>
            </a:r>
            <a:r>
              <a:rPr lang="ko-KR" altLang="en-US" sz="2400" b="1" i="1" dirty="0">
                <a:solidFill>
                  <a:srgbClr val="A6A7A9">
                    <a:lumMod val="50000"/>
                  </a:srgbClr>
                </a:solidFill>
                <a:latin typeface="Arial Nova"/>
                <a:ea typeface="나눔스퀘어 Light"/>
              </a:rPr>
              <a:t>대 이상</a:t>
            </a:r>
            <a:r>
              <a:rPr lang="en-US" altLang="ko-KR" sz="2400" b="1" i="1" dirty="0">
                <a:solidFill>
                  <a:srgbClr val="A6A7A9">
                    <a:lumMod val="50000"/>
                  </a:srgbClr>
                </a:solidFill>
                <a:latin typeface="Arial Nova"/>
                <a:ea typeface="나눔스퀘어 Light"/>
              </a:rPr>
              <a:t>, </a:t>
            </a:r>
            <a:r>
              <a:rPr lang="ko-KR" altLang="en-US" sz="2400" b="1" i="1" dirty="0">
                <a:solidFill>
                  <a:srgbClr val="A6A7A9">
                    <a:lumMod val="50000"/>
                  </a:srgbClr>
                </a:solidFill>
                <a:latin typeface="Arial Nova"/>
                <a:ea typeface="나눔스퀘어 Light"/>
              </a:rPr>
              <a:t>신규 </a:t>
            </a:r>
            <a:r>
              <a:rPr lang="ko-KR" altLang="en-US" sz="2400" b="1" i="1" dirty="0" err="1">
                <a:solidFill>
                  <a:srgbClr val="A6A7A9">
                    <a:lumMod val="50000"/>
                  </a:srgbClr>
                </a:solidFill>
                <a:latin typeface="Arial Nova"/>
                <a:ea typeface="나눔스퀘어 Light"/>
              </a:rPr>
              <a:t>입사자</a:t>
            </a:r>
            <a:r>
              <a:rPr lang="en-US" altLang="ko-KR" sz="2400" b="1" i="1" dirty="0">
                <a:solidFill>
                  <a:srgbClr val="A6A7A9">
                    <a:lumMod val="50000"/>
                  </a:srgbClr>
                </a:solidFill>
                <a:latin typeface="Arial Nova"/>
                <a:ea typeface="나눔스퀘어 Light"/>
              </a:rPr>
              <a:t>, </a:t>
            </a:r>
            <a:r>
              <a:rPr lang="ko-KR" altLang="en-US" sz="2400" b="1" i="1" dirty="0">
                <a:solidFill>
                  <a:srgbClr val="A6A7A9">
                    <a:lumMod val="50000"/>
                  </a:srgbClr>
                </a:solidFill>
                <a:latin typeface="Arial Nova"/>
                <a:ea typeface="나눔스퀘어 Light"/>
              </a:rPr>
              <a:t>제조업</a:t>
            </a:r>
            <a:r>
              <a:rPr lang="en-US" altLang="ko-KR" sz="2400" b="1" i="1" dirty="0">
                <a:solidFill>
                  <a:srgbClr val="A6A7A9">
                    <a:lumMod val="50000"/>
                  </a:srgbClr>
                </a:solidFill>
                <a:latin typeface="Arial Nova"/>
                <a:ea typeface="나눔스퀘어 Light"/>
              </a:rPr>
              <a:t>)</a:t>
            </a:r>
            <a:r>
              <a:rPr lang="ko-KR" altLang="en-US" sz="2400" dirty="0"/>
              <a:t>이</a:t>
            </a:r>
            <a:r>
              <a:rPr lang="ko-KR" altLang="en-US" sz="2400" i="1" dirty="0">
                <a:solidFill>
                  <a:srgbClr val="A6A7A9">
                    <a:lumMod val="50000"/>
                  </a:srgbClr>
                </a:solidFill>
                <a:latin typeface="Arial Nova"/>
                <a:ea typeface="나눔스퀘어 Light"/>
              </a:rPr>
              <a:t> </a:t>
            </a:r>
            <a:r>
              <a:rPr lang="ko-KR" altLang="en-US" sz="2400" dirty="0"/>
              <a:t>명확히 식별됨 </a:t>
            </a:r>
          </a:p>
        </p:txBody>
      </p:sp>
      <p:sp>
        <p:nvSpPr>
          <p:cNvPr id="8" name="Google Shape;334;p24">
            <a:extLst>
              <a:ext uri="{FF2B5EF4-FFF2-40B4-BE49-F238E27FC236}">
                <a16:creationId xmlns:a16="http://schemas.microsoft.com/office/drawing/2014/main" id="{ADDD20A6-D49D-4FD8-A9F9-DAD0012FEB7E}"/>
              </a:ext>
            </a:extLst>
          </p:cNvPr>
          <p:cNvSpPr/>
          <p:nvPr/>
        </p:nvSpPr>
        <p:spPr>
          <a:xfrm>
            <a:off x="0" y="0"/>
            <a:ext cx="5144947" cy="68580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l="-21754" t="158" r="-22840" b="-250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3A4AE5-356C-4783-B5E8-1F10C58D2F3A}"/>
              </a:ext>
            </a:extLst>
          </p:cNvPr>
          <p:cNvSpPr txBox="1"/>
          <p:nvPr/>
        </p:nvSpPr>
        <p:spPr>
          <a:xfrm>
            <a:off x="5718682" y="3378994"/>
            <a:ext cx="6180093" cy="1159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1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/>
              <a:t>이는 산업재해가 단순히 작업장의 물리적 </a:t>
            </a:r>
            <a:r>
              <a:rPr lang="ko-KR" altLang="en-US" sz="2000" dirty="0" err="1"/>
              <a:t>위험뿐만</a:t>
            </a:r>
            <a:r>
              <a:rPr lang="ko-KR" altLang="en-US" sz="2000" dirty="0"/>
              <a:t> 아니라</a:t>
            </a:r>
            <a:r>
              <a:rPr lang="en-US" altLang="ko-KR" sz="2000" dirty="0"/>
              <a:t>, </a:t>
            </a:r>
            <a:r>
              <a:rPr lang="ko-KR" altLang="en-US" sz="2400" b="1" i="1" dirty="0">
                <a:solidFill>
                  <a:srgbClr val="A6A7A9">
                    <a:lumMod val="50000"/>
                  </a:srgbClr>
                </a:solidFill>
                <a:latin typeface="Arial Nova"/>
                <a:ea typeface="나눔스퀘어 Light"/>
              </a:rPr>
              <a:t>근로자의 심리적 상태</a:t>
            </a:r>
            <a:r>
              <a:rPr lang="en-US" altLang="ko-KR" sz="2400" b="1" i="1" dirty="0">
                <a:solidFill>
                  <a:srgbClr val="A6A7A9">
                    <a:lumMod val="50000"/>
                  </a:srgbClr>
                </a:solidFill>
                <a:latin typeface="Arial Nova"/>
                <a:ea typeface="나눔스퀘어 Light"/>
              </a:rPr>
              <a:t>, </a:t>
            </a:r>
            <a:r>
              <a:rPr lang="ko-KR" altLang="en-US" sz="2400" b="1" i="1" dirty="0">
                <a:solidFill>
                  <a:srgbClr val="A6A7A9">
                    <a:lumMod val="50000"/>
                  </a:srgbClr>
                </a:solidFill>
                <a:latin typeface="Arial Nova"/>
                <a:ea typeface="나눔스퀘어 Light"/>
              </a:rPr>
              <a:t>건강</a:t>
            </a:r>
            <a:r>
              <a:rPr lang="en-US" altLang="ko-KR" sz="2400" b="1" i="1" dirty="0">
                <a:solidFill>
                  <a:srgbClr val="A6A7A9">
                    <a:lumMod val="50000"/>
                  </a:srgbClr>
                </a:solidFill>
                <a:latin typeface="Arial Nova"/>
                <a:ea typeface="나눔스퀘어 Light"/>
              </a:rPr>
              <a:t>, </a:t>
            </a:r>
            <a:r>
              <a:rPr lang="ko-KR" altLang="en-US" sz="2400" b="1" i="1" dirty="0">
                <a:solidFill>
                  <a:srgbClr val="A6A7A9">
                    <a:lumMod val="50000"/>
                  </a:srgbClr>
                </a:solidFill>
                <a:latin typeface="Arial Nova"/>
                <a:ea typeface="나눔스퀘어 Light"/>
              </a:rPr>
              <a:t>직무 적응도 </a:t>
            </a:r>
            <a:r>
              <a:rPr lang="ko-KR" altLang="en-US" sz="2000" dirty="0"/>
              <a:t>와</a:t>
            </a:r>
            <a:r>
              <a:rPr lang="ko-KR" altLang="en-US" sz="2400" b="1" i="1" dirty="0">
                <a:solidFill>
                  <a:srgbClr val="A6A7A9">
                    <a:lumMod val="50000"/>
                  </a:srgbClr>
                </a:solidFill>
                <a:latin typeface="Arial Nova"/>
                <a:ea typeface="나눔스퀘어 Light"/>
              </a:rPr>
              <a:t> </a:t>
            </a:r>
            <a:endParaRPr lang="en-US" altLang="ko-KR" sz="2400" b="1" i="1" dirty="0">
              <a:solidFill>
                <a:srgbClr val="A6A7A9">
                  <a:lumMod val="50000"/>
                </a:srgbClr>
              </a:solidFill>
              <a:latin typeface="Arial Nova"/>
              <a:ea typeface="나눔스퀘어 Light"/>
            </a:endParaRPr>
          </a:p>
          <a:p>
            <a:pPr marL="0" marR="0" lvl="0" indent="0" algn="just" defTabSz="914400" rtl="0" eaLnBrk="1" fontAlgn="auto" latinLnBrk="1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/>
              <a:t>관련이 있을 것이라는 분석 가설의 타당성을 </a:t>
            </a:r>
            <a:r>
              <a:rPr lang="ko-KR" altLang="en-US" sz="2000" dirty="0" err="1"/>
              <a:t>높여줌</a:t>
            </a:r>
            <a:endParaRPr lang="ko-KR" altLang="en-US" sz="2000" i="1" dirty="0">
              <a:solidFill>
                <a:srgbClr val="A6A7A9">
                  <a:lumMod val="50000"/>
                </a:srgbClr>
              </a:solidFill>
              <a:latin typeface="Arial Nova"/>
              <a:ea typeface="나눔스퀘어 Light"/>
            </a:endParaRPr>
          </a:p>
        </p:txBody>
      </p:sp>
    </p:spTree>
    <p:extLst>
      <p:ext uri="{BB962C8B-B14F-4D97-AF65-F5344CB8AC3E}">
        <p14:creationId xmlns:p14="http://schemas.microsoft.com/office/powerpoint/2010/main" val="1918978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야외, 오렌지이(가) 표시된 사진&#10;&#10;자동 생성된 설명">
            <a:extLst>
              <a:ext uri="{FF2B5EF4-FFF2-40B4-BE49-F238E27FC236}">
                <a16:creationId xmlns:a16="http://schemas.microsoft.com/office/drawing/2014/main" id="{EF054A1E-AE8E-454F-9942-4CB756F143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FF69F3-E415-C94C-F49E-EDE14833403E}"/>
              </a:ext>
            </a:extLst>
          </p:cNvPr>
          <p:cNvSpPr txBox="1"/>
          <p:nvPr/>
        </p:nvSpPr>
        <p:spPr>
          <a:xfrm>
            <a:off x="419100" y="234177"/>
            <a:ext cx="86433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chemeClr val="bg1"/>
                </a:solidFill>
                <a:latin typeface="+mj-ea"/>
                <a:ea typeface="+mj-ea"/>
              </a:rPr>
              <a:t>”</a:t>
            </a:r>
            <a:endParaRPr lang="ko-KR" altLang="en-US" sz="115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C572F3-FFD4-6B37-C13C-A23417430432}"/>
              </a:ext>
            </a:extLst>
          </p:cNvPr>
          <p:cNvSpPr txBox="1"/>
          <p:nvPr/>
        </p:nvSpPr>
        <p:spPr>
          <a:xfrm rot="16200000">
            <a:off x="-31695" y="5027454"/>
            <a:ext cx="18249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+mn-ea"/>
              </a:rPr>
              <a:t>Part 3</a:t>
            </a:r>
            <a:endParaRPr lang="ko-KR" altLang="en-US" sz="4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19F45A-F722-8D6E-6FDA-C5D59900CC2F}"/>
              </a:ext>
            </a:extLst>
          </p:cNvPr>
          <p:cNvSpPr txBox="1"/>
          <p:nvPr/>
        </p:nvSpPr>
        <p:spPr>
          <a:xfrm>
            <a:off x="8222671" y="407295"/>
            <a:ext cx="347402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6600" dirty="0">
                <a:solidFill>
                  <a:schemeClr val="bg1"/>
                </a:solidFill>
                <a:latin typeface="+mj-ea"/>
                <a:ea typeface="+mj-ea"/>
              </a:rPr>
              <a:t>분석 결과</a:t>
            </a:r>
          </a:p>
        </p:txBody>
      </p:sp>
    </p:spTree>
    <p:extLst>
      <p:ext uri="{BB962C8B-B14F-4D97-AF65-F5344CB8AC3E}">
        <p14:creationId xmlns:p14="http://schemas.microsoft.com/office/powerpoint/2010/main" val="123832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DBE521C-825C-7B81-5985-877AF1CE3CCF}"/>
              </a:ext>
            </a:extLst>
          </p:cNvPr>
          <p:cNvCxnSpPr>
            <a:cxnSpLocks/>
          </p:cNvCxnSpPr>
          <p:nvPr/>
        </p:nvCxnSpPr>
        <p:spPr>
          <a:xfrm>
            <a:off x="418170" y="306658"/>
            <a:ext cx="0" cy="784830"/>
          </a:xfrm>
          <a:prstGeom prst="line">
            <a:avLst/>
          </a:prstGeom>
          <a:ln w="152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9269BDD-F26D-EE45-5A1C-01CC9AE2959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 rot="16200000" flipH="1">
            <a:off x="88079" y="6076693"/>
            <a:ext cx="6601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Part 3</a:t>
            </a:r>
            <a:endParaRPr lang="ko-KR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6EDF46-402A-15E8-CCD5-12A02394A15D}"/>
              </a:ext>
            </a:extLst>
          </p:cNvPr>
          <p:cNvSpPr txBox="1"/>
          <p:nvPr/>
        </p:nvSpPr>
        <p:spPr>
          <a:xfrm>
            <a:off x="672423" y="306658"/>
            <a:ext cx="53816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분석 방법론</a:t>
            </a:r>
            <a:r>
              <a:rPr lang="en-US" altLang="ko-KR" sz="28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-</a:t>
            </a:r>
            <a:r>
              <a:rPr lang="ko-KR" altLang="en-US" sz="28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영향요인규명 모델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4563CBB-BDE8-1AFA-9046-FCE924A5132E}"/>
              </a:ext>
            </a:extLst>
          </p:cNvPr>
          <p:cNvSpPr/>
          <p:nvPr/>
        </p:nvSpPr>
        <p:spPr>
          <a:xfrm flipH="1">
            <a:off x="4373606" y="3927681"/>
            <a:ext cx="3416463" cy="842736"/>
          </a:xfrm>
          <a:prstGeom prst="roundRect">
            <a:avLst>
              <a:gd name="adj" fmla="val 50000"/>
            </a:avLst>
          </a:prstGeom>
          <a:solidFill>
            <a:srgbClr val="C4ADA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A89ADB4-8BCE-2010-494E-A7D802FA4279}"/>
              </a:ext>
            </a:extLst>
          </p:cNvPr>
          <p:cNvSpPr/>
          <p:nvPr/>
        </p:nvSpPr>
        <p:spPr>
          <a:xfrm rot="3600000" flipH="1">
            <a:off x="5018653" y="2818230"/>
            <a:ext cx="3416463" cy="842736"/>
          </a:xfrm>
          <a:prstGeom prst="roundRect">
            <a:avLst>
              <a:gd name="adj" fmla="val 50000"/>
            </a:avLst>
          </a:prstGeom>
          <a:solidFill>
            <a:srgbClr val="FFAE6F">
              <a:alpha val="7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C77F70C-3E89-7672-190B-1AC8BF51FB1D}"/>
              </a:ext>
            </a:extLst>
          </p:cNvPr>
          <p:cNvSpPr/>
          <p:nvPr/>
        </p:nvSpPr>
        <p:spPr>
          <a:xfrm rot="18000000" flipH="1" flipV="1">
            <a:off x="3741123" y="2809673"/>
            <a:ext cx="3416463" cy="842736"/>
          </a:xfrm>
          <a:prstGeom prst="roundRect">
            <a:avLst>
              <a:gd name="adj" fmla="val 50000"/>
            </a:avLst>
          </a:prstGeom>
          <a:solidFill>
            <a:srgbClr val="00B7BF">
              <a:alpha val="8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371710A-F056-BECE-1BDF-65EB462B712D}"/>
              </a:ext>
            </a:extLst>
          </p:cNvPr>
          <p:cNvGrpSpPr/>
          <p:nvPr/>
        </p:nvGrpSpPr>
        <p:grpSpPr>
          <a:xfrm>
            <a:off x="150472" y="1917687"/>
            <a:ext cx="4549075" cy="1920399"/>
            <a:chOff x="-967340" y="2189138"/>
            <a:chExt cx="5084016" cy="2316504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9841247-C33B-67E0-6043-77C2C72551F4}"/>
                </a:ext>
              </a:extLst>
            </p:cNvPr>
            <p:cNvGrpSpPr/>
            <p:nvPr/>
          </p:nvGrpSpPr>
          <p:grpSpPr>
            <a:xfrm>
              <a:off x="888025" y="2189138"/>
              <a:ext cx="3228651" cy="1155279"/>
              <a:chOff x="-918994" y="2544738"/>
              <a:chExt cx="3228651" cy="1155279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4CF7CC7-D74D-2E8F-7BC4-544D5BB1640D}"/>
                  </a:ext>
                </a:extLst>
              </p:cNvPr>
              <p:cNvSpPr txBox="1"/>
              <p:nvPr/>
            </p:nvSpPr>
            <p:spPr>
              <a:xfrm>
                <a:off x="-918994" y="3291632"/>
                <a:ext cx="3228651" cy="4083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분석모델 </a:t>
                </a:r>
                <a:r>
                  <a:rPr lang="en-US" altLang="ko-KR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: </a:t>
                </a:r>
                <a:r>
                  <a:rPr lang="ko-KR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패널 데이터 회귀분석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D737DE8-129D-2E5E-078E-C96DF8E5551B}"/>
                  </a:ext>
                </a:extLst>
              </p:cNvPr>
              <p:cNvSpPr txBox="1"/>
              <p:nvPr/>
            </p:nvSpPr>
            <p:spPr>
              <a:xfrm>
                <a:off x="1546027" y="2544738"/>
                <a:ext cx="49530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1</a:t>
                </a:r>
                <a:endParaRPr lang="ko-KR" altLang="en-US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C61453F-B207-B75C-40EF-AA3BADFBA37D}"/>
                </a:ext>
              </a:extLst>
            </p:cNvPr>
            <p:cNvSpPr txBox="1"/>
            <p:nvPr/>
          </p:nvSpPr>
          <p:spPr>
            <a:xfrm>
              <a:off x="-967340" y="3354739"/>
              <a:ext cx="5084015" cy="11509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400" b="1" dirty="0"/>
                <a:t>선정 이유</a:t>
              </a:r>
              <a:r>
                <a:rPr lang="en-US" altLang="ko-KR" sz="1400" dirty="0"/>
                <a:t>:</a:t>
              </a:r>
              <a:r>
                <a:rPr lang="ko-KR" altLang="en-US" sz="1400" dirty="0"/>
                <a:t> </a:t>
              </a:r>
              <a:endParaRPr lang="en-US" altLang="ko-KR" sz="1400" dirty="0"/>
            </a:p>
            <a:p>
              <a:pPr algn="just"/>
              <a:r>
                <a:rPr lang="en-US" altLang="ko-KR" sz="1400" dirty="0"/>
                <a:t>- </a:t>
              </a:r>
              <a:r>
                <a:rPr lang="ko-KR" altLang="en-US" sz="1400" dirty="0"/>
                <a:t>시간의 흐름에 따른 변화와 연령대별 고유 특성을 동시에 통제할 수 있어</a:t>
              </a:r>
              <a:r>
                <a:rPr lang="en-US" altLang="ko-KR" sz="1400" dirty="0"/>
                <a:t>, </a:t>
              </a:r>
              <a:r>
                <a:rPr lang="ko-KR" altLang="en-US" sz="1400" dirty="0"/>
                <a:t>산업재해에 미치는 각 변수들의 순수한 영향력을 가장 정교하게 분석할 수 있는 모델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386122C-3108-7CDB-0EA7-F7859084B81C}"/>
              </a:ext>
            </a:extLst>
          </p:cNvPr>
          <p:cNvGrpSpPr/>
          <p:nvPr/>
        </p:nvGrpSpPr>
        <p:grpSpPr>
          <a:xfrm>
            <a:off x="7736601" y="1917687"/>
            <a:ext cx="4167960" cy="1704956"/>
            <a:chOff x="8092077" y="1639362"/>
            <a:chExt cx="5027651" cy="2056623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0209CF4-684B-E034-56E9-69A02B40EE76}"/>
                </a:ext>
              </a:extLst>
            </p:cNvPr>
            <p:cNvSpPr txBox="1"/>
            <p:nvPr/>
          </p:nvSpPr>
          <p:spPr>
            <a:xfrm>
              <a:off x="8092077" y="2347248"/>
              <a:ext cx="3987555" cy="4083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핵심 변수 선택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: AIC </a:t>
              </a: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기반 전진선택법 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EC732C2-A44D-2212-7132-35B3C2AFC2E3}"/>
                </a:ext>
              </a:extLst>
            </p:cNvPr>
            <p:cNvSpPr txBox="1"/>
            <p:nvPr/>
          </p:nvSpPr>
          <p:spPr>
            <a:xfrm>
              <a:off x="8092077" y="1639362"/>
              <a:ext cx="4953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2</a:t>
              </a:r>
              <a:endPara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DC38787-4ABB-0561-1CB4-9E16C3C005FE}"/>
                </a:ext>
              </a:extLst>
            </p:cNvPr>
            <p:cNvSpPr txBox="1"/>
            <p:nvPr/>
          </p:nvSpPr>
          <p:spPr>
            <a:xfrm>
              <a:off x="8092077" y="2804963"/>
              <a:ext cx="5027651" cy="8910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400" b="1" dirty="0"/>
                <a:t>선정 이유</a:t>
              </a:r>
              <a:r>
                <a:rPr lang="en-US" altLang="ko-KR" sz="1400" b="1" dirty="0"/>
                <a:t>:</a:t>
              </a:r>
              <a:r>
                <a:rPr lang="ko-KR" altLang="en-US" sz="1400" dirty="0"/>
                <a:t> </a:t>
              </a:r>
              <a:endParaRPr lang="en-US" altLang="ko-KR" sz="1400" dirty="0"/>
            </a:p>
            <a:p>
              <a:pPr algn="just"/>
              <a:r>
                <a:rPr lang="en-US" altLang="ko-KR" sz="1400" dirty="0"/>
                <a:t>- </a:t>
              </a:r>
              <a:r>
                <a:rPr lang="ko-KR" altLang="en-US" sz="1400" dirty="0"/>
                <a:t>수많은 변수 후보군 중에서 통계적으로 가장 </a:t>
              </a:r>
              <a:r>
                <a:rPr lang="ko-KR" altLang="en-US" sz="1400" dirty="0" err="1"/>
                <a:t>의미있는</a:t>
              </a:r>
              <a:r>
                <a:rPr lang="ko-KR" altLang="en-US" sz="1400" dirty="0"/>
                <a:t> 최적의 </a:t>
              </a:r>
              <a:r>
                <a:rPr lang="en-US" altLang="ko-KR" sz="1400" dirty="0"/>
                <a:t>'</a:t>
              </a:r>
              <a:r>
                <a:rPr lang="ko-KR" altLang="en-US" sz="1400" dirty="0"/>
                <a:t>설명 변수</a:t>
              </a:r>
              <a:r>
                <a:rPr lang="en-US" altLang="ko-KR" sz="1400" dirty="0"/>
                <a:t>' </a:t>
              </a:r>
              <a:r>
                <a:rPr lang="ko-KR" altLang="en-US" sz="1400" dirty="0"/>
                <a:t>조합을 객관적으로 찾아내기 위함</a:t>
              </a:r>
              <a:r>
                <a:rPr lang="en-US" altLang="ko-KR" sz="1400" dirty="0"/>
                <a:t>.</a:t>
              </a:r>
              <a:endParaRPr lang="ko-KR" altLang="en-US" sz="1400" dirty="0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5042C15B-65A4-C424-BF5F-A7B93DA1B089}"/>
              </a:ext>
            </a:extLst>
          </p:cNvPr>
          <p:cNvGrpSpPr/>
          <p:nvPr/>
        </p:nvGrpSpPr>
        <p:grpSpPr>
          <a:xfrm>
            <a:off x="4942651" y="5032009"/>
            <a:ext cx="3684750" cy="586843"/>
            <a:chOff x="1546027" y="2544738"/>
            <a:chExt cx="4444774" cy="70788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B876DBC-7CD5-EAAE-8585-30E56D929612}"/>
                </a:ext>
              </a:extLst>
            </p:cNvPr>
            <p:cNvSpPr txBox="1"/>
            <p:nvPr/>
          </p:nvSpPr>
          <p:spPr>
            <a:xfrm>
              <a:off x="1978108" y="2843446"/>
              <a:ext cx="4012693" cy="4083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모델 신뢰도 검증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: </a:t>
              </a:r>
              <a:r>
                <a:rPr lang="ko-KR" alt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분산팽창계수</a:t>
              </a: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 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(VIF)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5815A31-CE13-0463-83F4-6D7B22899060}"/>
                </a:ext>
              </a:extLst>
            </p:cNvPr>
            <p:cNvSpPr txBox="1"/>
            <p:nvPr/>
          </p:nvSpPr>
          <p:spPr>
            <a:xfrm>
              <a:off x="1546027" y="2544738"/>
              <a:ext cx="4953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3</a:t>
              </a:r>
              <a:endPara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4B4411BA-606A-0478-0F8E-E4C089731C15}"/>
              </a:ext>
            </a:extLst>
          </p:cNvPr>
          <p:cNvSpPr txBox="1"/>
          <p:nvPr/>
        </p:nvSpPr>
        <p:spPr>
          <a:xfrm>
            <a:off x="5025951" y="5618490"/>
            <a:ext cx="62593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b="1" dirty="0"/>
              <a:t>목적</a:t>
            </a:r>
            <a:r>
              <a:rPr lang="en-US" altLang="ko-KR" sz="1400" b="1" dirty="0"/>
              <a:t>: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pPr marL="285750" indent="-285750" algn="just">
              <a:buFontTx/>
              <a:buChar char="-"/>
            </a:pPr>
            <a:r>
              <a:rPr lang="ko-KR" altLang="en-US" sz="1400" dirty="0"/>
              <a:t>변수 간 </a:t>
            </a:r>
            <a:r>
              <a:rPr lang="ko-KR" altLang="en-US" sz="1400" dirty="0" err="1"/>
              <a:t>다중공선성</a:t>
            </a:r>
            <a:r>
              <a:rPr lang="en-US" altLang="ko-KR" sz="1400" dirty="0"/>
              <a:t>(</a:t>
            </a:r>
            <a:r>
              <a:rPr lang="ko-KR" altLang="en-US" sz="1400" dirty="0"/>
              <a:t>변수들이 서로 과도하게 영향을 주는 현상</a:t>
            </a:r>
            <a:r>
              <a:rPr lang="en-US" altLang="ko-KR" sz="1400" dirty="0"/>
              <a:t>)</a:t>
            </a:r>
            <a:r>
              <a:rPr lang="ko-KR" altLang="en-US" sz="1400" dirty="0"/>
              <a:t>을 확인</a:t>
            </a:r>
            <a:r>
              <a:rPr lang="en-US" altLang="ko-KR" sz="1400" dirty="0"/>
              <a:t>.</a:t>
            </a:r>
          </a:p>
          <a:p>
            <a:pPr marL="285750" indent="-285750" algn="just">
              <a:buFontTx/>
              <a:buChar char="-"/>
            </a:pPr>
            <a:r>
              <a:rPr lang="en-US" altLang="ko-KR" sz="1400" dirty="0"/>
              <a:t>VIF </a:t>
            </a:r>
            <a:r>
              <a:rPr lang="ko-KR" altLang="en-US" sz="1400" dirty="0"/>
              <a:t>값이 모두 </a:t>
            </a:r>
            <a:r>
              <a:rPr lang="en-US" altLang="ko-KR" sz="1400" dirty="0"/>
              <a:t>10 </a:t>
            </a:r>
            <a:r>
              <a:rPr lang="ko-KR" altLang="en-US" sz="1400" dirty="0"/>
              <a:t>미만으로 나타나</a:t>
            </a:r>
            <a:r>
              <a:rPr lang="en-US" altLang="ko-KR" sz="1400" dirty="0"/>
              <a:t>, </a:t>
            </a:r>
            <a:r>
              <a:rPr lang="ko-KR" altLang="en-US" sz="1400" dirty="0"/>
              <a:t>모델이 통계적으로 안정적임을 검증하였음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61781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A4BC705-EEAD-781E-8484-C3F8AD240EF5}"/>
              </a:ext>
            </a:extLst>
          </p:cNvPr>
          <p:cNvCxnSpPr>
            <a:cxnSpLocks/>
          </p:cNvCxnSpPr>
          <p:nvPr/>
        </p:nvCxnSpPr>
        <p:spPr>
          <a:xfrm>
            <a:off x="418170" y="306658"/>
            <a:ext cx="0" cy="784830"/>
          </a:xfrm>
          <a:prstGeom prst="line">
            <a:avLst/>
          </a:prstGeom>
          <a:ln w="152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FAEAB55-1E31-35C2-61C4-698FB9ECAE8E}"/>
              </a:ext>
            </a:extLst>
          </p:cNvPr>
          <p:cNvSpPr txBox="1"/>
          <p:nvPr/>
        </p:nvSpPr>
        <p:spPr>
          <a:xfrm rot="16200000" flipH="1">
            <a:off x="78173" y="6076693"/>
            <a:ext cx="679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LINE Seed Sans KR Thin"/>
                <a:ea typeface="LINE Seed Sans KR Regular"/>
                <a:cs typeface="+mn-cs"/>
              </a:rPr>
              <a:t>Part 3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LINE Seed Sans KR Thin"/>
              <a:ea typeface="LINE Seed Sans KR Regular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C19EA7-2F06-DBC7-B6F8-622C3A93C86D}"/>
              </a:ext>
            </a:extLst>
          </p:cNvPr>
          <p:cNvSpPr txBox="1"/>
          <p:nvPr/>
        </p:nvSpPr>
        <p:spPr>
          <a:xfrm>
            <a:off x="672423" y="306658"/>
            <a:ext cx="46891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LINE Seed Sans KR Bold"/>
                <a:ea typeface="LINE Seed Sans KR Bold"/>
                <a:cs typeface="+mn-cs"/>
              </a:rPr>
              <a:t>산업재해 영향요인 분석결과</a:t>
            </a: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73B385D2-72C4-D3F2-0BA7-FE22BE5683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4060322"/>
              </p:ext>
            </p:extLst>
          </p:nvPr>
        </p:nvGraphicFramePr>
        <p:xfrm>
          <a:off x="779115" y="1563801"/>
          <a:ext cx="10801355" cy="263986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36627">
                  <a:extLst>
                    <a:ext uri="{9D8B030D-6E8A-4147-A177-3AD203B41FA5}">
                      <a16:colId xmlns:a16="http://schemas.microsoft.com/office/drawing/2014/main" val="2748037351"/>
                    </a:ext>
                  </a:extLst>
                </a:gridCol>
                <a:gridCol w="1585731">
                  <a:extLst>
                    <a:ext uri="{9D8B030D-6E8A-4147-A177-3AD203B41FA5}">
                      <a16:colId xmlns:a16="http://schemas.microsoft.com/office/drawing/2014/main" val="1899111826"/>
                    </a:ext>
                  </a:extLst>
                </a:gridCol>
                <a:gridCol w="5578997">
                  <a:extLst>
                    <a:ext uri="{9D8B030D-6E8A-4147-A177-3AD203B41FA5}">
                      <a16:colId xmlns:a16="http://schemas.microsoft.com/office/drawing/2014/main" val="667532944"/>
                    </a:ext>
                  </a:extLst>
                </a:gridCol>
              </a:tblGrid>
              <a:tr h="3188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spc="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Feature</a:t>
                      </a:r>
                      <a:endParaRPr lang="ko-KR" altLang="en-US" sz="2400" spc="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marL="95655" marR="95655" marT="47827" marB="47827" anchor="ctr">
                    <a:lnR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7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kern="1200" spc="0" dirty="0">
                          <a:solidFill>
                            <a:schemeClr val="bg1"/>
                          </a:solidFill>
                          <a:latin typeface="+mj-ea"/>
                          <a:ea typeface="+mj-ea"/>
                          <a:cs typeface="+mn-cs"/>
                        </a:rPr>
                        <a:t>VIF</a:t>
                      </a:r>
                      <a:endParaRPr lang="ko-KR" altLang="en-US" sz="2400" kern="1200" spc="0" dirty="0">
                        <a:solidFill>
                          <a:schemeClr val="bg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95655" marR="95655" marT="47827" marB="47827" anchor="ctr">
                    <a:lnL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7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kern="1200" spc="0" dirty="0">
                          <a:solidFill>
                            <a:schemeClr val="bg1"/>
                          </a:solidFill>
                          <a:latin typeface="+mj-ea"/>
                          <a:ea typeface="+mj-ea"/>
                          <a:cs typeface="+mn-cs"/>
                        </a:rPr>
                        <a:t>설명</a:t>
                      </a:r>
                    </a:p>
                  </a:txBody>
                  <a:tcPr marL="95655" marR="95655" marT="47827" marB="47827" anchor="ctr">
                    <a:lnL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7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703200"/>
                  </a:ext>
                </a:extLst>
              </a:tr>
              <a:tr h="2938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kern="1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취업자</a:t>
                      </a:r>
                    </a:p>
                  </a:txBody>
                  <a:tcPr marL="95655" marR="95655" marT="47827" marB="47827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9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kern="1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2.778</a:t>
                      </a:r>
                    </a:p>
                  </a:txBody>
                  <a:tcPr marL="50800" marR="50800" marT="25400" marB="254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/>
                        <a:t>신체 건강에 만족하지 못할수록 재해 발생 확률 </a:t>
                      </a:r>
                      <a:r>
                        <a:rPr lang="ko-KR" altLang="en-US" sz="2000" b="1" dirty="0"/>
                        <a:t>증가</a:t>
                      </a:r>
                      <a:endParaRPr lang="en-US" altLang="ko-KR" sz="2000" kern="1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50800" marR="50800" marT="25400" marB="254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200448"/>
                  </a:ext>
                </a:extLst>
              </a:tr>
              <a:tr h="2938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kern="1200" spc="-150" dirty="0" err="1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일의내용</a:t>
                      </a:r>
                      <a:r>
                        <a:rPr lang="en-US" altLang="ko-KR" sz="2000" b="1" kern="1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_</a:t>
                      </a:r>
                      <a:r>
                        <a:rPr lang="ko-KR" altLang="en-US" sz="2000" b="1" kern="1200" spc="-150" dirty="0" err="1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비긍정비율</a:t>
                      </a:r>
                      <a:endParaRPr lang="ko-KR" altLang="en-US" sz="2000" b="1" kern="1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50800" marR="50800" marT="25400" marB="2540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9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kern="1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3.564</a:t>
                      </a:r>
                    </a:p>
                  </a:txBody>
                  <a:tcPr marL="50800" marR="50800" marT="25400" marB="254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| </a:t>
                      </a:r>
                      <a:r>
                        <a:rPr lang="ko-KR" altLang="en-US" sz="2000" dirty="0"/>
                        <a:t>현재 업무에 만족하지 못할수록 재해 발생 확률 </a:t>
                      </a:r>
                      <a:r>
                        <a:rPr lang="ko-KR" altLang="en-US" sz="2000" b="1" dirty="0"/>
                        <a:t>증가</a:t>
                      </a:r>
                      <a:endParaRPr lang="en-US" altLang="ko-KR" sz="2000" kern="1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50800" marR="50800" marT="25400" marB="254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358619"/>
                  </a:ext>
                </a:extLst>
              </a:tr>
              <a:tr h="2938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kern="1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신체적건강</a:t>
                      </a:r>
                      <a:r>
                        <a:rPr lang="en-US" altLang="ko-KR" sz="2000" b="1" kern="1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_</a:t>
                      </a:r>
                      <a:r>
                        <a:rPr lang="ko-KR" altLang="en-US" sz="2000" b="1" kern="1200" spc="-150" dirty="0" err="1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비긍정응답율</a:t>
                      </a:r>
                      <a:endParaRPr lang="ko-KR" altLang="en-US" sz="2000" b="1" kern="1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50800" marR="50800" marT="25400" marB="2540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EC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kern="1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4.947</a:t>
                      </a:r>
                    </a:p>
                  </a:txBody>
                  <a:tcPr marL="50800" marR="50800" marT="25400" marB="254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EC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/>
                        <a:t>신체 건강에 만족하지 못할수록 재해 발생 확률 </a:t>
                      </a:r>
                      <a:r>
                        <a:rPr lang="ko-KR" altLang="en-US" sz="2000" b="1" dirty="0"/>
                        <a:t>증가</a:t>
                      </a:r>
                      <a:endParaRPr lang="en-US" altLang="ko-KR" sz="2000" kern="1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50800" marR="50800" marT="25400" marB="254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EC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125268"/>
                  </a:ext>
                </a:extLst>
              </a:tr>
              <a:tr h="2938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kern="1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일</a:t>
                      </a:r>
                      <a:r>
                        <a:rPr lang="en-US" altLang="ko-KR" sz="2000" b="1" kern="1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_</a:t>
                      </a:r>
                      <a:r>
                        <a:rPr lang="ko-KR" altLang="en-US" sz="2000" b="1" kern="1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여가</a:t>
                      </a:r>
                      <a:r>
                        <a:rPr lang="en-US" altLang="ko-KR" sz="2000" b="1" kern="1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_</a:t>
                      </a:r>
                      <a:r>
                        <a:rPr lang="ko-KR" altLang="en-US" sz="2000" b="1" kern="1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균형</a:t>
                      </a:r>
                      <a:r>
                        <a:rPr lang="en-US" altLang="ko-KR" sz="2000" b="1" kern="1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_</a:t>
                      </a:r>
                      <a:r>
                        <a:rPr lang="ko-KR" altLang="en-US" sz="2000" b="1" kern="1200" spc="-150" dirty="0" err="1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비긍정응답율</a:t>
                      </a:r>
                      <a:endParaRPr lang="ko-KR" altLang="en-US" sz="2000" b="1" kern="1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50800" marR="50800" marT="25400" marB="2540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EC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kern="1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4.958</a:t>
                      </a:r>
                    </a:p>
                  </a:txBody>
                  <a:tcPr marL="50800" marR="50800" marT="25400" marB="254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EC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 err="1"/>
                        <a:t>워라밸이</a:t>
                      </a:r>
                      <a:r>
                        <a:rPr lang="ko-KR" altLang="en-US" sz="2000" dirty="0"/>
                        <a:t> 무너졌다고 느낄수록 재해 발생 확률 </a:t>
                      </a:r>
                      <a:r>
                        <a:rPr lang="ko-KR" altLang="en-US" sz="2000" b="1" dirty="0"/>
                        <a:t>증가</a:t>
                      </a:r>
                      <a:endParaRPr lang="en-US" altLang="ko-KR" sz="2000" kern="1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50800" marR="50800" marT="25400" marB="254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EC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100695"/>
                  </a:ext>
                </a:extLst>
              </a:tr>
              <a:tr h="2938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kern="1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기온 </a:t>
                      </a:r>
                      <a:r>
                        <a:rPr lang="en-US" altLang="ko-KR" sz="2000" b="1" kern="1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(℃)</a:t>
                      </a:r>
                    </a:p>
                  </a:txBody>
                  <a:tcPr marL="50800" marR="50800" marT="25400" marB="2540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kern="1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5.580</a:t>
                      </a:r>
                    </a:p>
                  </a:txBody>
                  <a:tcPr marL="50800" marR="50800" marT="25400" marB="254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/>
                        <a:t>기온이 높은 해에 재해 발생률 소폭 </a:t>
                      </a:r>
                      <a:r>
                        <a:rPr lang="ko-KR" altLang="en-US" sz="2000" b="1" dirty="0"/>
                        <a:t>증가</a:t>
                      </a:r>
                      <a:endParaRPr lang="en-US" altLang="ko-KR" sz="2000" kern="1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50800" marR="50800" marT="25400" marB="254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396960"/>
                  </a:ext>
                </a:extLst>
              </a:tr>
              <a:tr h="2938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kern="1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강수량 </a:t>
                      </a:r>
                      <a:r>
                        <a:rPr lang="en-US" altLang="ko-KR" sz="2000" b="1" kern="1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(㎜)</a:t>
                      </a:r>
                    </a:p>
                  </a:txBody>
                  <a:tcPr marL="50800" marR="50800" marT="25400" marB="2540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kern="1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5.967</a:t>
                      </a:r>
                    </a:p>
                  </a:txBody>
                  <a:tcPr marL="50800" marR="50800" marT="25400" marB="254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/>
                        <a:t>비가 많이 오는 해에 재해 발생률 소폭 </a:t>
                      </a:r>
                      <a:r>
                        <a:rPr lang="ko-KR" altLang="en-US" sz="2000" b="1" dirty="0"/>
                        <a:t>증가</a:t>
                      </a:r>
                      <a:endParaRPr lang="en-US" altLang="ko-KR" sz="2000" kern="1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50800" marR="50800" marT="25400" marB="254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289467"/>
                  </a:ext>
                </a:extLst>
              </a:tr>
            </a:tbl>
          </a:graphicData>
        </a:graphic>
      </p:graphicFrame>
      <p:sp>
        <p:nvSpPr>
          <p:cNvPr id="11" name="직사각형 10">
            <a:extLst>
              <a:ext uri="{FF2B5EF4-FFF2-40B4-BE49-F238E27FC236}">
                <a16:creationId xmlns:a16="http://schemas.microsoft.com/office/drawing/2014/main" id="{79DA2F44-9836-48CA-8783-E0925FACC1A7}"/>
              </a:ext>
            </a:extLst>
          </p:cNvPr>
          <p:cNvSpPr/>
          <p:nvPr/>
        </p:nvSpPr>
        <p:spPr>
          <a:xfrm>
            <a:off x="897038" y="4937592"/>
            <a:ext cx="10480876" cy="1441048"/>
          </a:xfrm>
          <a:prstGeom prst="rect">
            <a:avLst/>
          </a:prstGeom>
          <a:solidFill>
            <a:srgbClr val="00B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b="1" dirty="0"/>
              <a:t>            최종 변수 선택 후</a:t>
            </a:r>
            <a:r>
              <a:rPr lang="en-US" altLang="ko-KR" b="1" dirty="0"/>
              <a:t>, </a:t>
            </a:r>
            <a:r>
              <a:rPr lang="ko-KR" altLang="en-US" b="1" dirty="0">
                <a:solidFill>
                  <a:srgbClr val="FFFF00"/>
                </a:solidFill>
              </a:rPr>
              <a:t>모델의 안정성을 검증</a:t>
            </a:r>
            <a:r>
              <a:rPr lang="ko-KR" altLang="en-US" b="1" dirty="0"/>
              <a:t>하기 위해 </a:t>
            </a:r>
            <a:r>
              <a:rPr lang="ko-KR" altLang="en-US" b="1" dirty="0" err="1">
                <a:solidFill>
                  <a:srgbClr val="FFFF00"/>
                </a:solidFill>
              </a:rPr>
              <a:t>분산팽창계수</a:t>
            </a:r>
            <a:r>
              <a:rPr lang="en-US" altLang="ko-KR" b="1" dirty="0">
                <a:solidFill>
                  <a:srgbClr val="FFFF00"/>
                </a:solidFill>
              </a:rPr>
              <a:t>(VIF)</a:t>
            </a:r>
            <a:r>
              <a:rPr lang="ko-KR" altLang="en-US" b="1" dirty="0"/>
              <a:t>를 확인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ko-KR" altLang="en-US" b="1" dirty="0"/>
              <a:t>            모든 변수의 </a:t>
            </a:r>
            <a:r>
              <a:rPr lang="en-US" altLang="ko-KR" b="1" dirty="0"/>
              <a:t>VIF </a:t>
            </a:r>
            <a:r>
              <a:rPr lang="ko-KR" altLang="en-US" b="1" dirty="0"/>
              <a:t>값이 통계적으로 문제시되는 기준인 </a:t>
            </a:r>
            <a:r>
              <a:rPr lang="en-US" altLang="ko-KR" b="1" dirty="0"/>
              <a:t>10</a:t>
            </a:r>
            <a:r>
              <a:rPr lang="ko-KR" altLang="en-US" b="1" dirty="0"/>
              <a:t>보다 현저히 낮은 수준으로 나타나</a:t>
            </a:r>
            <a:r>
              <a:rPr lang="en-US" altLang="ko-KR" b="1" dirty="0"/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b="1" dirty="0"/>
              <a:t>            </a:t>
            </a:r>
            <a:r>
              <a:rPr lang="ko-KR" altLang="en-US" b="1" dirty="0">
                <a:solidFill>
                  <a:srgbClr val="FFFF00"/>
                </a:solidFill>
              </a:rPr>
              <a:t>변수 간 </a:t>
            </a:r>
            <a:r>
              <a:rPr lang="ko-KR" altLang="en-US" b="1" dirty="0" err="1">
                <a:solidFill>
                  <a:srgbClr val="FFFF00"/>
                </a:solidFill>
              </a:rPr>
              <a:t>다중공선성</a:t>
            </a:r>
            <a:r>
              <a:rPr lang="ko-KR" altLang="en-US" b="1" dirty="0">
                <a:solidFill>
                  <a:srgbClr val="FFFF00"/>
                </a:solidFill>
              </a:rPr>
              <a:t> 문제가 없음</a:t>
            </a:r>
            <a:r>
              <a:rPr lang="ko-KR" altLang="en-US" b="1" dirty="0"/>
              <a:t>을 확인 </a:t>
            </a:r>
          </a:p>
        </p:txBody>
      </p:sp>
      <p:sp>
        <p:nvSpPr>
          <p:cNvPr id="18" name="화살표: 아래쪽 17">
            <a:extLst>
              <a:ext uri="{FF2B5EF4-FFF2-40B4-BE49-F238E27FC236}">
                <a16:creationId xmlns:a16="http://schemas.microsoft.com/office/drawing/2014/main" id="{A1D90A5C-ADAD-408B-8D8E-49E0924AB32E}"/>
              </a:ext>
            </a:extLst>
          </p:cNvPr>
          <p:cNvSpPr/>
          <p:nvPr/>
        </p:nvSpPr>
        <p:spPr>
          <a:xfrm>
            <a:off x="6001587" y="4434215"/>
            <a:ext cx="497483" cy="398316"/>
          </a:xfrm>
          <a:prstGeom prst="downArrow">
            <a:avLst/>
          </a:prstGeom>
          <a:solidFill>
            <a:srgbClr val="FDDE4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19" name="갈매기형 수장 5">
            <a:extLst>
              <a:ext uri="{FF2B5EF4-FFF2-40B4-BE49-F238E27FC236}">
                <a16:creationId xmlns:a16="http://schemas.microsoft.com/office/drawing/2014/main" id="{BF6873D1-C28A-490F-85F3-F2387FC22822}"/>
              </a:ext>
            </a:extLst>
          </p:cNvPr>
          <p:cNvSpPr/>
          <p:nvPr/>
        </p:nvSpPr>
        <p:spPr>
          <a:xfrm>
            <a:off x="1192554" y="5168095"/>
            <a:ext cx="300580" cy="252207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" name="갈매기형 수장 5">
            <a:extLst>
              <a:ext uri="{FF2B5EF4-FFF2-40B4-BE49-F238E27FC236}">
                <a16:creationId xmlns:a16="http://schemas.microsoft.com/office/drawing/2014/main" id="{562E7B42-489C-48E6-B41F-49C6DDE9FFC1}"/>
              </a:ext>
            </a:extLst>
          </p:cNvPr>
          <p:cNvSpPr/>
          <p:nvPr/>
        </p:nvSpPr>
        <p:spPr>
          <a:xfrm>
            <a:off x="1192735" y="5612842"/>
            <a:ext cx="300580" cy="252207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178A901-F3BB-4170-953D-6F12993DFDD6}"/>
              </a:ext>
            </a:extLst>
          </p:cNvPr>
          <p:cNvSpPr txBox="1"/>
          <p:nvPr/>
        </p:nvSpPr>
        <p:spPr>
          <a:xfrm>
            <a:off x="779115" y="1148589"/>
            <a:ext cx="9081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천안시 산업재해에 통계적으로 유의미한 영향을 미치는 </a:t>
            </a:r>
            <a:r>
              <a:rPr lang="en-US" altLang="ko-KR" dirty="0"/>
              <a:t>6</a:t>
            </a:r>
            <a:r>
              <a:rPr lang="ko-KR" altLang="en-US" dirty="0"/>
              <a:t>개의 핵심 변수가 선정</a:t>
            </a:r>
          </a:p>
        </p:txBody>
      </p:sp>
    </p:spTree>
    <p:extLst>
      <p:ext uri="{BB962C8B-B14F-4D97-AF65-F5344CB8AC3E}">
        <p14:creationId xmlns:p14="http://schemas.microsoft.com/office/powerpoint/2010/main" val="3079624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22;p19">
            <a:extLst>
              <a:ext uri="{FF2B5EF4-FFF2-40B4-BE49-F238E27FC236}">
                <a16:creationId xmlns:a16="http://schemas.microsoft.com/office/drawing/2014/main" id="{3ACFF985-1E99-46B1-B397-9DC12A4809F1}"/>
              </a:ext>
            </a:extLst>
          </p:cNvPr>
          <p:cNvSpPr/>
          <p:nvPr/>
        </p:nvSpPr>
        <p:spPr>
          <a:xfrm>
            <a:off x="6353606" y="-8740"/>
            <a:ext cx="5834272" cy="6866740"/>
          </a:xfrm>
          <a:custGeom>
            <a:avLst/>
            <a:gdLst/>
            <a:ahLst/>
            <a:cxnLst/>
            <a:rect l="l" t="t" r="r" b="b"/>
            <a:pathLst>
              <a:path w="811895" h="945450" extrusionOk="0">
                <a:moveTo>
                  <a:pt x="0" y="0"/>
                </a:moveTo>
                <a:lnTo>
                  <a:pt x="811895" y="0"/>
                </a:lnTo>
                <a:lnTo>
                  <a:pt x="811895" y="945450"/>
                </a:lnTo>
                <a:lnTo>
                  <a:pt x="0" y="945450"/>
                </a:lnTo>
                <a:close/>
              </a:path>
            </a:pathLst>
          </a:custGeom>
          <a:blipFill rotWithShape="1">
            <a:blip r:embed="rId2">
              <a:alphaModFix amt="35000"/>
            </a:blip>
            <a:stretch>
              <a:fillRect t="-14344" b="-14343"/>
            </a:stretch>
          </a:blipFill>
          <a:ln>
            <a:noFill/>
          </a:ln>
          <a:effectLst>
            <a:softEdge rad="444500"/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DBE521C-825C-7B81-5985-877AF1CE3CCF}"/>
              </a:ext>
            </a:extLst>
          </p:cNvPr>
          <p:cNvCxnSpPr>
            <a:cxnSpLocks/>
          </p:cNvCxnSpPr>
          <p:nvPr/>
        </p:nvCxnSpPr>
        <p:spPr>
          <a:xfrm>
            <a:off x="418170" y="306658"/>
            <a:ext cx="0" cy="784830"/>
          </a:xfrm>
          <a:prstGeom prst="line">
            <a:avLst/>
          </a:prstGeom>
          <a:ln w="152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9269BDD-F26D-EE45-5A1C-01CC9AE2959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 rot="16200000" flipH="1">
            <a:off x="78173" y="6076693"/>
            <a:ext cx="679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Part 3</a:t>
            </a:r>
            <a:endParaRPr lang="ko-KR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6EDF46-402A-15E8-CCD5-12A02394A15D}"/>
              </a:ext>
            </a:extLst>
          </p:cNvPr>
          <p:cNvSpPr txBox="1"/>
          <p:nvPr/>
        </p:nvSpPr>
        <p:spPr>
          <a:xfrm>
            <a:off x="672423" y="306658"/>
            <a:ext cx="37385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최종 모델 </a:t>
            </a:r>
            <a:r>
              <a:rPr lang="ko-KR" altLang="en-US" sz="2800" spc="3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변수별</a:t>
            </a:r>
            <a:r>
              <a:rPr lang="ko-KR" altLang="en-US" sz="28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결과</a:t>
            </a:r>
          </a:p>
        </p:txBody>
      </p: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44361EAB-A306-A788-8095-830D69CEB017}"/>
              </a:ext>
            </a:extLst>
          </p:cNvPr>
          <p:cNvCxnSpPr/>
          <p:nvPr/>
        </p:nvCxnSpPr>
        <p:spPr>
          <a:xfrm>
            <a:off x="6098440" y="2899154"/>
            <a:ext cx="0" cy="11928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4983246D-CDDC-4B8B-CD11-9F0C8EA3B8DF}"/>
              </a:ext>
            </a:extLst>
          </p:cNvPr>
          <p:cNvCxnSpPr/>
          <p:nvPr/>
        </p:nvCxnSpPr>
        <p:spPr>
          <a:xfrm flipH="1">
            <a:off x="4792403" y="4099320"/>
            <a:ext cx="1288010" cy="7744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FCFAC605-4145-A95C-3463-909F5A7BBA33}"/>
              </a:ext>
            </a:extLst>
          </p:cNvPr>
          <p:cNvCxnSpPr/>
          <p:nvPr/>
        </p:nvCxnSpPr>
        <p:spPr>
          <a:xfrm>
            <a:off x="6127464" y="4099317"/>
            <a:ext cx="1072693" cy="6792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타원 69">
            <a:extLst>
              <a:ext uri="{FF2B5EF4-FFF2-40B4-BE49-F238E27FC236}">
                <a16:creationId xmlns:a16="http://schemas.microsoft.com/office/drawing/2014/main" id="{D6E11AE9-5A9B-FAA4-1970-64445A7D5446}"/>
              </a:ext>
            </a:extLst>
          </p:cNvPr>
          <p:cNvSpPr/>
          <p:nvPr/>
        </p:nvSpPr>
        <p:spPr>
          <a:xfrm>
            <a:off x="3560349" y="4305675"/>
            <a:ext cx="1758766" cy="1758766"/>
          </a:xfrm>
          <a:prstGeom prst="ellipse">
            <a:avLst/>
          </a:prstGeom>
          <a:solidFill>
            <a:srgbClr val="FFF3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F06659D2-3A86-8513-8F83-57B918B56755}"/>
              </a:ext>
            </a:extLst>
          </p:cNvPr>
          <p:cNvSpPr/>
          <p:nvPr/>
        </p:nvSpPr>
        <p:spPr>
          <a:xfrm>
            <a:off x="5216617" y="1149542"/>
            <a:ext cx="1758766" cy="175876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6A65D649-C8FA-7A12-4708-BBE9A6ACF32C}"/>
              </a:ext>
            </a:extLst>
          </p:cNvPr>
          <p:cNvSpPr/>
          <p:nvPr/>
        </p:nvSpPr>
        <p:spPr>
          <a:xfrm>
            <a:off x="6920855" y="4321735"/>
            <a:ext cx="1758766" cy="175876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9CB3A36A-6047-85AC-0897-F9D4D9341B3C}"/>
              </a:ext>
            </a:extLst>
          </p:cNvPr>
          <p:cNvSpPr txBox="1"/>
          <p:nvPr/>
        </p:nvSpPr>
        <p:spPr>
          <a:xfrm>
            <a:off x="3628521" y="5027899"/>
            <a:ext cx="15648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‘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삶의 질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' 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향상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BF127DA5-23CD-BE6A-6D55-551500D6B742}"/>
              </a:ext>
            </a:extLst>
          </p:cNvPr>
          <p:cNvSpPr txBox="1"/>
          <p:nvPr/>
        </p:nvSpPr>
        <p:spPr>
          <a:xfrm>
            <a:off x="6991716" y="4997121"/>
            <a:ext cx="1654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j-lt"/>
              </a:rPr>
              <a:t>직무 만족도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5AA4543B-04B4-6EC2-E488-B037F3EE9126}"/>
              </a:ext>
            </a:extLst>
          </p:cNvPr>
          <p:cNvSpPr txBox="1"/>
          <p:nvPr/>
        </p:nvSpPr>
        <p:spPr>
          <a:xfrm>
            <a:off x="5234504" y="1699134"/>
            <a:ext cx="17572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+mj-lt"/>
              </a:rPr>
              <a:t>근로자 개개인의 </a:t>
            </a:r>
            <a:endParaRPr lang="en-US" altLang="ko-KR" b="1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ko-KR" altLang="en-US" b="1" dirty="0">
                <a:solidFill>
                  <a:schemeClr val="bg1"/>
                </a:solidFill>
                <a:latin typeface="+mj-lt"/>
              </a:rPr>
              <a:t>건강 관리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E6C3C7-E09F-4E9F-9C08-9BE2C95B8A90}"/>
              </a:ext>
            </a:extLst>
          </p:cNvPr>
          <p:cNvSpPr txBox="1"/>
          <p:nvPr/>
        </p:nvSpPr>
        <p:spPr>
          <a:xfrm>
            <a:off x="7200157" y="1422135"/>
            <a:ext cx="343942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산업재해 예방을 위해 작업장 안전 </a:t>
            </a:r>
            <a:r>
              <a:rPr lang="ko-KR" altLang="en-US" dirty="0" err="1"/>
              <a:t>설비만큼이나</a:t>
            </a:r>
            <a:r>
              <a:rPr lang="ko-KR" altLang="en-US" dirty="0"/>
              <a:t> </a:t>
            </a:r>
            <a:r>
              <a:rPr lang="ko-KR" altLang="en-US" b="1" dirty="0"/>
              <a:t>근로자 개개인의 건강 관리</a:t>
            </a:r>
            <a:r>
              <a:rPr lang="ko-KR" altLang="en-US" dirty="0"/>
              <a:t>가 매우 중요하다는 것을 시사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771B16A-5C2D-4F89-9B40-504BE91A8CA5}"/>
              </a:ext>
            </a:extLst>
          </p:cNvPr>
          <p:cNvSpPr txBox="1"/>
          <p:nvPr/>
        </p:nvSpPr>
        <p:spPr>
          <a:xfrm>
            <a:off x="640773" y="4894063"/>
            <a:ext cx="28508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근로자의 </a:t>
            </a:r>
            <a:r>
              <a:rPr lang="en-US" altLang="ko-KR" b="1" dirty="0"/>
              <a:t>'</a:t>
            </a:r>
            <a:r>
              <a:rPr lang="ko-KR" altLang="en-US" b="1" dirty="0"/>
              <a:t>삶의 질</a:t>
            </a:r>
            <a:r>
              <a:rPr lang="en-US" altLang="ko-KR" b="1" dirty="0"/>
              <a:t>' </a:t>
            </a:r>
            <a:r>
              <a:rPr lang="ko-KR" altLang="en-US" b="1" dirty="0"/>
              <a:t>향상</a:t>
            </a:r>
            <a:r>
              <a:rPr lang="ko-KR" altLang="en-US" dirty="0"/>
              <a:t>이 곧 산업 현장의 안전과 직결됨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929A267-A6C9-4EE8-AEB4-6E8B2F3D7236}"/>
              </a:ext>
            </a:extLst>
          </p:cNvPr>
          <p:cNvSpPr txBox="1"/>
          <p:nvPr/>
        </p:nvSpPr>
        <p:spPr>
          <a:xfrm>
            <a:off x="8679621" y="4755563"/>
            <a:ext cx="34172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/>
              <a:t>직무 만족도</a:t>
            </a:r>
            <a:r>
              <a:rPr lang="ko-KR" altLang="en-US" dirty="0"/>
              <a:t>가 단순한 개인의 감정을 넘어</a:t>
            </a:r>
            <a:r>
              <a:rPr lang="en-US" altLang="ko-KR" dirty="0"/>
              <a:t>, </a:t>
            </a:r>
            <a:r>
              <a:rPr lang="ko-KR" altLang="en-US" dirty="0"/>
              <a:t>산업 안전에 영향을 미치는 중요한 관리 지표임을 보여줌</a:t>
            </a:r>
          </a:p>
        </p:txBody>
      </p:sp>
    </p:spTree>
    <p:extLst>
      <p:ext uri="{BB962C8B-B14F-4D97-AF65-F5344CB8AC3E}">
        <p14:creationId xmlns:p14="http://schemas.microsoft.com/office/powerpoint/2010/main" val="2548720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야외, 오렌지이(가) 표시된 사진&#10;&#10;자동 생성된 설명">
            <a:extLst>
              <a:ext uri="{FF2B5EF4-FFF2-40B4-BE49-F238E27FC236}">
                <a16:creationId xmlns:a16="http://schemas.microsoft.com/office/drawing/2014/main" id="{E4A3F904-EAEA-488A-B199-389045E1D65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FF69F3-E415-C94C-F49E-EDE14833403E}"/>
              </a:ext>
            </a:extLst>
          </p:cNvPr>
          <p:cNvSpPr txBox="1"/>
          <p:nvPr/>
        </p:nvSpPr>
        <p:spPr>
          <a:xfrm>
            <a:off x="419100" y="234177"/>
            <a:ext cx="86433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chemeClr val="bg1"/>
                </a:solidFill>
                <a:latin typeface="+mj-ea"/>
                <a:ea typeface="+mj-ea"/>
              </a:rPr>
              <a:t>”</a:t>
            </a:r>
            <a:endParaRPr lang="ko-KR" altLang="en-US" sz="115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C572F3-FFD4-6B37-C13C-A23417430432}"/>
              </a:ext>
            </a:extLst>
          </p:cNvPr>
          <p:cNvSpPr txBox="1"/>
          <p:nvPr/>
        </p:nvSpPr>
        <p:spPr>
          <a:xfrm rot="16200000">
            <a:off x="-109248" y="5027454"/>
            <a:ext cx="19800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+mn-ea"/>
              </a:rPr>
              <a:t>Part 4</a:t>
            </a:r>
            <a:endParaRPr lang="ko-KR" altLang="en-US" sz="4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19F45A-F722-8D6E-6FDA-C5D59900CC2F}"/>
              </a:ext>
            </a:extLst>
          </p:cNvPr>
          <p:cNvSpPr txBox="1"/>
          <p:nvPr/>
        </p:nvSpPr>
        <p:spPr>
          <a:xfrm>
            <a:off x="5164140" y="407295"/>
            <a:ext cx="653255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6600" dirty="0">
                <a:solidFill>
                  <a:schemeClr val="bg1"/>
                </a:solidFill>
                <a:latin typeface="+mj-ea"/>
                <a:ea typeface="+mj-ea"/>
              </a:rPr>
              <a:t>정책 아이디어 제안</a:t>
            </a:r>
          </a:p>
        </p:txBody>
      </p:sp>
    </p:spTree>
    <p:extLst>
      <p:ext uri="{BB962C8B-B14F-4D97-AF65-F5344CB8AC3E}">
        <p14:creationId xmlns:p14="http://schemas.microsoft.com/office/powerpoint/2010/main" val="2131042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DBE521C-825C-7B81-5985-877AF1CE3CCF}"/>
              </a:ext>
            </a:extLst>
          </p:cNvPr>
          <p:cNvCxnSpPr>
            <a:cxnSpLocks/>
          </p:cNvCxnSpPr>
          <p:nvPr/>
        </p:nvCxnSpPr>
        <p:spPr>
          <a:xfrm>
            <a:off x="418170" y="306658"/>
            <a:ext cx="0" cy="784830"/>
          </a:xfrm>
          <a:prstGeom prst="line">
            <a:avLst/>
          </a:prstGeom>
          <a:ln w="152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9269BDD-F26D-EE45-5A1C-01CC9AE2959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 rot="16200000" flipH="1">
            <a:off x="167140" y="6076693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부록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6EDF46-402A-15E8-CCD5-12A02394A15D}"/>
              </a:ext>
            </a:extLst>
          </p:cNvPr>
          <p:cNvSpPr txBox="1"/>
          <p:nvPr/>
        </p:nvSpPr>
        <p:spPr>
          <a:xfrm>
            <a:off x="672423" y="306658"/>
            <a:ext cx="8963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출처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F43C5532-D932-636A-1FD8-60C8FE68F894}"/>
              </a:ext>
            </a:extLst>
          </p:cNvPr>
          <p:cNvSpPr/>
          <p:nvPr/>
        </p:nvSpPr>
        <p:spPr>
          <a:xfrm>
            <a:off x="5019947" y="1736742"/>
            <a:ext cx="6198182" cy="44938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DDC9D4D-0463-7AAF-C3D4-4E47BF1C51B3}"/>
              </a:ext>
            </a:extLst>
          </p:cNvPr>
          <p:cNvSpPr txBox="1"/>
          <p:nvPr/>
        </p:nvSpPr>
        <p:spPr>
          <a:xfrm>
            <a:off x="1272761" y="1736742"/>
            <a:ext cx="5836383" cy="9065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3p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한국산업단지공단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2025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년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분기 전국산업단지현황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3p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안전저널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(25.5.13), 2024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년 사고사망현황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유족급여 승인기준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</a:p>
          <a:p>
            <a:pPr algn="just">
              <a:lnSpc>
                <a:spcPct val="120000"/>
              </a:lnSpc>
            </a:pP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9886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패브릭이(가) 표시된 사진&#10;&#10;자동 생성된 설명">
            <a:extLst>
              <a:ext uri="{FF2B5EF4-FFF2-40B4-BE49-F238E27FC236}">
                <a16:creationId xmlns:a16="http://schemas.microsoft.com/office/drawing/2014/main" id="{4A66B1FC-4189-FFBC-4CC9-802580812DD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708909" y="2105561"/>
            <a:ext cx="6945630" cy="191208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ko-KR" altLang="en-US" sz="12000">
                <a:solidFill>
                  <a:schemeClr val="bg1"/>
                </a:solidFill>
                <a:latin typeface="+mj-ea"/>
                <a:ea typeface="+mj-ea"/>
              </a:rPr>
              <a:t>감사합니다</a:t>
            </a:r>
            <a:endParaRPr lang="ko-KR" altLang="en-US" sz="1200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18654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2ec9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36925" y="802888"/>
            <a:ext cx="659490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000">
                <a:solidFill>
                  <a:schemeClr val="bg1"/>
                </a:solidFill>
                <a:latin typeface="LINE Seed Sans KR Bold"/>
                <a:ea typeface="LINE Seed Sans KR Bold"/>
              </a:rPr>
              <a:t>목차</a:t>
            </a:r>
            <a:endParaRPr lang="ko-KR" altLang="en-US" sz="2000">
              <a:solidFill>
                <a:schemeClr val="bg1"/>
              </a:solidFill>
              <a:latin typeface="LINE Seed Sans KR Bold"/>
              <a:ea typeface="LINE Seed Sans KR Bol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62487" y="886745"/>
            <a:ext cx="1653178" cy="2924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400" b="1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</a:rPr>
              <a:t>table of contents</a:t>
            </a:r>
            <a:endParaRPr lang="ko-KR" altLang="en-US" sz="1400" b="1">
              <a:ln w="9525" cap="flat" cmpd="sng" algn="ctr">
                <a:solidFill>
                  <a:schemeClr val="accent1">
                    <a:alpha val="0"/>
                  </a:schemeClr>
                </a:solidFill>
                <a:prstDash val="solid"/>
                <a:round/>
                <a:headEnd w="med" len="med"/>
                <a:tailEnd w="med" len="med"/>
              </a:ln>
              <a:solidFill>
                <a:schemeClr val="bg1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D8DA4002-1CD0-0E55-381F-24BDF9C42B23}"/>
              </a:ext>
            </a:extLst>
          </p:cNvPr>
          <p:cNvGrpSpPr/>
          <p:nvPr/>
        </p:nvGrpSpPr>
        <p:grpSpPr>
          <a:xfrm>
            <a:off x="1784789" y="2074127"/>
            <a:ext cx="1869092" cy="461665"/>
            <a:chOff x="2769386" y="2074127"/>
            <a:chExt cx="1869092" cy="461665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A7E42A3-8C10-70C5-1B28-6D6013F4B992}"/>
                </a:ext>
              </a:extLst>
            </p:cNvPr>
            <p:cNvSpPr txBox="1"/>
            <p:nvPr/>
          </p:nvSpPr>
          <p:spPr>
            <a:xfrm>
              <a:off x="2769386" y="2074127"/>
              <a:ext cx="317716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endParaRPr lang="ko-KR" altLang="en-US" sz="24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B6D676A-EE0E-93F6-DCEB-A6D2D7ADB598}"/>
                </a:ext>
              </a:extLst>
            </p:cNvPr>
            <p:cNvSpPr txBox="1"/>
            <p:nvPr/>
          </p:nvSpPr>
          <p:spPr>
            <a:xfrm>
              <a:off x="3639487" y="2120293"/>
              <a:ext cx="998991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  <a:latin typeface="+mj-ea"/>
                  <a:ea typeface="+mj-ea"/>
                </a:rPr>
                <a:t>문제제기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B3DF13A-9671-0B65-0678-FBCDE0BABA46}"/>
              </a:ext>
            </a:extLst>
          </p:cNvPr>
          <p:cNvGrpSpPr/>
          <p:nvPr/>
        </p:nvGrpSpPr>
        <p:grpSpPr>
          <a:xfrm>
            <a:off x="1784789" y="2944141"/>
            <a:ext cx="1920389" cy="461665"/>
            <a:chOff x="2769386" y="2074127"/>
            <a:chExt cx="1920389" cy="46166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30D076A-3727-28F5-2E3A-5F582542DF86}"/>
                </a:ext>
              </a:extLst>
            </p:cNvPr>
            <p:cNvSpPr txBox="1"/>
            <p:nvPr/>
          </p:nvSpPr>
          <p:spPr>
            <a:xfrm>
              <a:off x="2769386" y="2074127"/>
              <a:ext cx="373820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+mj-ea"/>
                  <a:ea typeface="+mj-ea"/>
                </a:rPr>
                <a:t>2</a:t>
              </a:r>
              <a:endParaRPr lang="ko-KR" altLang="en-US" sz="24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A959119-9A42-D38C-872F-AA2BF6C12197}"/>
                </a:ext>
              </a:extLst>
            </p:cNvPr>
            <p:cNvSpPr txBox="1"/>
            <p:nvPr/>
          </p:nvSpPr>
          <p:spPr>
            <a:xfrm>
              <a:off x="3639487" y="2120293"/>
              <a:ext cx="1050288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  <a:latin typeface="+mj-ea"/>
                  <a:ea typeface="+mj-ea"/>
                </a:rPr>
                <a:t>분석 설계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72E8133-C243-26DB-34F7-69B15768BCF1}"/>
              </a:ext>
            </a:extLst>
          </p:cNvPr>
          <p:cNvGrpSpPr/>
          <p:nvPr/>
        </p:nvGrpSpPr>
        <p:grpSpPr>
          <a:xfrm>
            <a:off x="1784789" y="3814155"/>
            <a:ext cx="1869092" cy="461665"/>
            <a:chOff x="2769386" y="2074127"/>
            <a:chExt cx="1869092" cy="46166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A0F2131-AD91-2614-BC27-657FCD8E4124}"/>
                </a:ext>
              </a:extLst>
            </p:cNvPr>
            <p:cNvSpPr txBox="1"/>
            <p:nvPr/>
          </p:nvSpPr>
          <p:spPr>
            <a:xfrm>
              <a:off x="2769386" y="2074127"/>
              <a:ext cx="375424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+mj-ea"/>
                  <a:ea typeface="+mj-ea"/>
                </a:rPr>
                <a:t>3</a:t>
              </a:r>
              <a:endParaRPr lang="ko-KR" altLang="en-US" sz="24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D326BA6-BDB5-49B9-4F88-BE51CDE5CBA8}"/>
                </a:ext>
              </a:extLst>
            </p:cNvPr>
            <p:cNvSpPr txBox="1"/>
            <p:nvPr/>
          </p:nvSpPr>
          <p:spPr>
            <a:xfrm>
              <a:off x="3639487" y="2120293"/>
              <a:ext cx="998991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  <a:latin typeface="+mj-ea"/>
                  <a:ea typeface="+mj-ea"/>
                </a:rPr>
                <a:t>분석결과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439BE32-90D9-1F1B-A558-E3B6C53852EF}"/>
              </a:ext>
            </a:extLst>
          </p:cNvPr>
          <p:cNvGrpSpPr/>
          <p:nvPr/>
        </p:nvGrpSpPr>
        <p:grpSpPr>
          <a:xfrm>
            <a:off x="1784789" y="4684169"/>
            <a:ext cx="2786010" cy="461665"/>
            <a:chOff x="2769386" y="2074127"/>
            <a:chExt cx="2786010" cy="46166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F7D417A-DBE0-4895-5F86-9840BB166A51}"/>
                </a:ext>
              </a:extLst>
            </p:cNvPr>
            <p:cNvSpPr txBox="1"/>
            <p:nvPr/>
          </p:nvSpPr>
          <p:spPr>
            <a:xfrm>
              <a:off x="2769386" y="2074127"/>
              <a:ext cx="388248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+mj-ea"/>
                  <a:ea typeface="+mj-ea"/>
                </a:rPr>
                <a:t>4</a:t>
              </a:r>
              <a:endParaRPr lang="ko-KR" altLang="en-US" sz="24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29B5AFE-D80A-D5CC-BEE6-61B5C9A5548A}"/>
                </a:ext>
              </a:extLst>
            </p:cNvPr>
            <p:cNvSpPr txBox="1"/>
            <p:nvPr/>
          </p:nvSpPr>
          <p:spPr>
            <a:xfrm>
              <a:off x="3639487" y="2120293"/>
              <a:ext cx="1915909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  <a:latin typeface="+mj-ea"/>
                  <a:ea typeface="+mj-ea"/>
                </a:rPr>
                <a:t>정책 아이디어 제안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8C42567D-4A7E-C6DF-1EA6-00357892F36C}"/>
              </a:ext>
            </a:extLst>
          </p:cNvPr>
          <p:cNvGrpSpPr/>
          <p:nvPr/>
        </p:nvGrpSpPr>
        <p:grpSpPr>
          <a:xfrm>
            <a:off x="1784789" y="5554183"/>
            <a:ext cx="2734714" cy="461665"/>
            <a:chOff x="2769386" y="2074127"/>
            <a:chExt cx="2734714" cy="46166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326A85A-438D-45C8-5903-61B6D078AC7B}"/>
                </a:ext>
              </a:extLst>
            </p:cNvPr>
            <p:cNvSpPr txBox="1"/>
            <p:nvPr/>
          </p:nvSpPr>
          <p:spPr>
            <a:xfrm>
              <a:off x="2769386" y="2074127"/>
              <a:ext cx="375424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+mj-ea"/>
                  <a:ea typeface="+mj-ea"/>
                </a:rPr>
                <a:t>5</a:t>
              </a:r>
              <a:endParaRPr lang="ko-KR" altLang="en-US" sz="24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26B7B92-A51B-2066-151B-B9C23CD07A0C}"/>
                </a:ext>
              </a:extLst>
            </p:cNvPr>
            <p:cNvSpPr txBox="1"/>
            <p:nvPr/>
          </p:nvSpPr>
          <p:spPr>
            <a:xfrm>
              <a:off x="3639487" y="2120293"/>
              <a:ext cx="1864613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  <a:latin typeface="+mj-ea"/>
                  <a:ea typeface="+mj-ea"/>
                </a:rPr>
                <a:t>제목을 입력하세요</a:t>
              </a:r>
            </a:p>
          </p:txBody>
        </p:sp>
      </p:grp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7F3923D0-B98D-CB07-A209-9FC462AF52F0}"/>
              </a:ext>
            </a:extLst>
          </p:cNvPr>
          <p:cNvCxnSpPr>
            <a:cxnSpLocks/>
          </p:cNvCxnSpPr>
          <p:nvPr/>
        </p:nvCxnSpPr>
        <p:spPr>
          <a:xfrm>
            <a:off x="607742" y="496229"/>
            <a:ext cx="0" cy="1260000"/>
          </a:xfrm>
          <a:prstGeom prst="line">
            <a:avLst/>
          </a:prstGeom>
          <a:ln w="177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Google Shape;223;p19"/>
          <p:cNvSpPr/>
          <p:nvPr/>
        </p:nvSpPr>
        <p:spPr>
          <a:xfrm>
            <a:off x="6318253" y="0"/>
            <a:ext cx="5873748" cy="6858000"/>
          </a:xfrm>
          <a:custGeom>
            <a:avLst/>
            <a:gdLst/>
            <a:rect l="l" t="t" r="r" b="b"/>
            <a:pathLst>
              <a:path w="811895" h="945450" extrusionOk="0">
                <a:moveTo>
                  <a:pt x="0" y="0"/>
                </a:moveTo>
                <a:lnTo>
                  <a:pt x="811895" y="0"/>
                </a:lnTo>
                <a:lnTo>
                  <a:pt x="811895" y="945450"/>
                </a:lnTo>
                <a:lnTo>
                  <a:pt x="0" y="94545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l="-37260" r="-37260"/>
            </a:stretch>
          </a:blipFill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11806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야외, 오렌지이(가) 표시된 사진&#10;&#10;자동 생성된 설명">
            <a:extLst>
              <a:ext uri="{FF2B5EF4-FFF2-40B4-BE49-F238E27FC236}">
                <a16:creationId xmlns:a16="http://schemas.microsoft.com/office/drawing/2014/main" id="{7E5730D7-23DD-4E2A-A201-0BA5603842B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FF69F3-E415-C94C-F49E-EDE14833403E}"/>
              </a:ext>
            </a:extLst>
          </p:cNvPr>
          <p:cNvSpPr txBox="1"/>
          <p:nvPr/>
        </p:nvSpPr>
        <p:spPr>
          <a:xfrm>
            <a:off x="419100" y="234177"/>
            <a:ext cx="86433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chemeClr val="bg1"/>
                </a:solidFill>
                <a:latin typeface="+mj-ea"/>
                <a:ea typeface="+mj-ea"/>
              </a:rPr>
              <a:t>”</a:t>
            </a:r>
            <a:endParaRPr lang="ko-KR" altLang="en-US" sz="115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C572F3-FFD4-6B37-C13C-A23417430432}"/>
              </a:ext>
            </a:extLst>
          </p:cNvPr>
          <p:cNvSpPr txBox="1"/>
          <p:nvPr/>
        </p:nvSpPr>
        <p:spPr>
          <a:xfrm rot="16200000">
            <a:off x="-30701" y="5027454"/>
            <a:ext cx="18229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+mn-ea"/>
              </a:rPr>
              <a:t>Part 1</a:t>
            </a:r>
            <a:endParaRPr lang="ko-KR" altLang="en-US" sz="4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19F45A-F722-8D6E-6FDA-C5D59900CC2F}"/>
              </a:ext>
            </a:extLst>
          </p:cNvPr>
          <p:cNvSpPr txBox="1"/>
          <p:nvPr/>
        </p:nvSpPr>
        <p:spPr>
          <a:xfrm>
            <a:off x="8524036" y="407295"/>
            <a:ext cx="317266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6600" dirty="0">
                <a:solidFill>
                  <a:schemeClr val="bg1"/>
                </a:solidFill>
                <a:latin typeface="+mj-ea"/>
                <a:ea typeface="+mj-ea"/>
              </a:rPr>
              <a:t>문제제기</a:t>
            </a:r>
          </a:p>
        </p:txBody>
      </p:sp>
    </p:spTree>
    <p:extLst>
      <p:ext uri="{BB962C8B-B14F-4D97-AF65-F5344CB8AC3E}">
        <p14:creationId xmlns:p14="http://schemas.microsoft.com/office/powerpoint/2010/main" val="147711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DBE521C-825C-7B81-5985-877AF1CE3CCF}"/>
              </a:ext>
            </a:extLst>
          </p:cNvPr>
          <p:cNvCxnSpPr>
            <a:cxnSpLocks/>
          </p:cNvCxnSpPr>
          <p:nvPr/>
        </p:nvCxnSpPr>
        <p:spPr>
          <a:xfrm>
            <a:off x="418170" y="306658"/>
            <a:ext cx="0" cy="784830"/>
          </a:xfrm>
          <a:prstGeom prst="line">
            <a:avLst/>
          </a:prstGeom>
          <a:ln w="152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 rot="16200000" flipH="1">
            <a:off x="70485" y="6076693"/>
            <a:ext cx="716280" cy="29362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400">
                <a:solidFill>
                  <a:schemeClr val="tx1">
                    <a:lumMod val="85000"/>
                    <a:lumOff val="15000"/>
                  </a:schemeClr>
                </a:solidFill>
                <a:latin typeface="LINE Seed Sans KR Bold"/>
                <a:ea typeface="LINE Seed Sans KR Bold"/>
              </a:rPr>
              <a:t>Part 1</a:t>
            </a:r>
            <a:endParaRPr lang="ko-KR" altLang="en-US" sz="1400">
              <a:solidFill>
                <a:schemeClr val="tx1">
                  <a:lumMod val="85000"/>
                  <a:lumOff val="15000"/>
                </a:schemeClr>
              </a:solidFill>
              <a:latin typeface="LINE Seed Sans KR Bold"/>
              <a:ea typeface="LINE Seed Sans KR Bol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2423" y="306658"/>
            <a:ext cx="9067842" cy="5105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분석 배경 </a:t>
            </a:r>
            <a:r>
              <a:rPr lang="en-US" altLang="ko-KR" sz="28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: </a:t>
            </a:r>
            <a:r>
              <a:rPr lang="ko-KR" altLang="en-US" sz="28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왜 천안시는 </a:t>
            </a:r>
            <a:r>
              <a:rPr lang="en-US" altLang="ko-KR" sz="28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‘</a:t>
            </a:r>
            <a:r>
              <a:rPr lang="ko-KR" altLang="en-US" sz="2800" spc="300">
                <a:solidFill>
                  <a:schemeClr val="accent6"/>
                </a:solidFill>
                <a:latin typeface="+mj-ea"/>
                <a:ea typeface="+mj-ea"/>
              </a:rPr>
              <a:t>산업재해</a:t>
            </a:r>
            <a:r>
              <a:rPr lang="en-US" altLang="ko-KR" sz="28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’</a:t>
            </a:r>
            <a:r>
              <a:rPr lang="ko-KR" altLang="en-US" sz="28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에 주목해야 하는가</a:t>
            </a:r>
            <a:r>
              <a:rPr lang="en-US" altLang="ko-KR" sz="28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?</a:t>
            </a:r>
            <a:endParaRPr lang="ko-KR" altLang="en-US" sz="2800" spc="30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6315996" y="4329645"/>
            <a:ext cx="5439972" cy="5779540"/>
          </a:xfrm>
          <a:prstGeom prst="rect">
            <a:avLst/>
          </a:prstGeom>
          <a:solidFill>
            <a:srgbClr val="ffa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857595" y="6086388"/>
            <a:ext cx="5060123" cy="6554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0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ko-KR" altLang="ko-KR" sz="1400" spc="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dk1"/>
                </a:solidFill>
                <a:latin typeface="LINE Seed Sans KR Regular"/>
              </a:rPr>
              <a:t>이제 산업재해 예방은 선택이 아닌 </a:t>
            </a:r>
            <a:r>
              <a:rPr lang="ko-KR" altLang="ko-KR" sz="1700" spc="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accent6"/>
                </a:solidFill>
                <a:latin typeface="LINE Seed Sans KR Bold"/>
                <a:ea typeface="LINE Seed Sans KR Bold"/>
              </a:rPr>
              <a:t>필수</a:t>
            </a:r>
            <a:r>
              <a:rPr lang="ko-KR" altLang="ko-KR" sz="1400" spc="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dk1"/>
                </a:solidFill>
                <a:latin typeface="LINE Seed Sans KR Regular"/>
              </a:rPr>
              <a:t>이며</a:t>
            </a:r>
            <a:r>
              <a:rPr lang="en-US" altLang="ko-KR" sz="1400" spc="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dk1"/>
                </a:solidFill>
                <a:latin typeface="LINE Seed Sans KR Regular"/>
              </a:rPr>
              <a:t>, </a:t>
            </a:r>
            <a:endParaRPr lang="ko-KR" altLang="en-US" sz="1400" spc="0">
              <a:ln w="9525" cap="flat" cmpd="sng" algn="ctr">
                <a:solidFill>
                  <a:schemeClr val="accent1">
                    <a:alpha val="0"/>
                  </a:schemeClr>
                </a:solidFill>
                <a:prstDash val="solid"/>
                <a:round/>
                <a:headEnd w="med" len="med"/>
                <a:tailEnd w="med" len="med"/>
              </a:ln>
              <a:solidFill>
                <a:schemeClr val="dk1"/>
              </a:solidFill>
              <a:latin typeface="LINE Seed Sans KR Regular"/>
            </a:endParaRPr>
          </a:p>
          <a:p>
            <a:pPr marL="0" marR="0" lvl="0" indent="0" algn="just" defTabSz="914400" rtl="0" eaLnBrk="0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ko-KR" altLang="en-US" sz="1400" spc="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dk1"/>
                </a:solidFill>
                <a:latin typeface="LINE Seed Sans KR Regular"/>
              </a:rPr>
              <a:t>천안시의 지속가능한 성장을 위해 안전한 근로환경이 중요함</a:t>
            </a:r>
            <a:endParaRPr lang="ko-KR" altLang="ko-KR" sz="1400" spc="0">
              <a:ln w="9525" cap="flat" cmpd="sng" algn="ctr">
                <a:solidFill>
                  <a:schemeClr val="accent1">
                    <a:alpha val="0"/>
                  </a:schemeClr>
                </a:solidFill>
                <a:prstDash val="solid"/>
                <a:round/>
                <a:headEnd w="med" len="med"/>
                <a:tailEnd w="med" len="med"/>
              </a:ln>
              <a:solidFill>
                <a:schemeClr val="dk1"/>
              </a:solidFill>
              <a:latin typeface="LINE Seed Sans KR Regular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16689" y="6110514"/>
            <a:ext cx="358608" cy="297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 spc="-150">
                <a:solidFill>
                  <a:schemeClr val="dk1"/>
                </a:solidFill>
                <a:latin typeface="LINE Seed Sans KR Bold"/>
                <a:ea typeface="LINE Seed Sans KR Bold"/>
              </a:rPr>
              <a:t>&gt;&gt;</a:t>
            </a:r>
            <a:endParaRPr lang="ko-KR" altLang="en-US" sz="1400" spc="-150">
              <a:solidFill>
                <a:schemeClr val="dk1"/>
              </a:solidFill>
              <a:latin typeface="LINE Seed Sans KR Bold"/>
              <a:ea typeface="LINE Seed Sans KR Bold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6977516" y="1152567"/>
            <a:ext cx="2709109" cy="3057302"/>
          </a:xfrm>
          <a:prstGeom prst="rect">
            <a:avLst/>
          </a:prstGeom>
          <a:noFill/>
        </p:spPr>
      </p:pic>
      <p:sp>
        <p:nvSpPr>
          <p:cNvPr id="31" name="TextBox 30"/>
          <p:cNvSpPr txBox="1"/>
          <p:nvPr/>
        </p:nvSpPr>
        <p:spPr>
          <a:xfrm>
            <a:off x="6568041" y="4439930"/>
            <a:ext cx="5211208" cy="7207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defRPr/>
            </a:pP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latin typeface="LINE Seed Sans KR Regular"/>
              </a:rPr>
              <a:t>사고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dk1"/>
                </a:solidFill>
                <a:latin typeface="LINE Seed Sans KR Regular"/>
              </a:rPr>
              <a:t>사망 기준 업종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latin typeface="LINE Seed Sans KR Regular"/>
              </a:rPr>
              <a:t>별로는 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rgbClr val="ffff00"/>
                </a:solidFill>
                <a:latin typeface="LINE Seed Sans KR Regular"/>
              </a:rPr>
              <a:t>건설업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latin typeface="LINE Seed Sans KR Regular"/>
              </a:rPr>
              <a:t>에서 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rgbClr val="ffff00"/>
                </a:solidFill>
                <a:latin typeface="LINE Seed Sans KR Regular"/>
              </a:rPr>
              <a:t>가장 많은 </a:t>
            </a:r>
            <a:r>
              <a:rPr lang="en-US" altLang="ko-KR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latin typeface="LINE Seed Sans KR Regular"/>
              </a:rPr>
              <a:t>328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latin typeface="LINE Seed Sans KR Regular"/>
              </a:rPr>
              <a:t>명</a:t>
            </a:r>
            <a:r>
              <a:rPr lang="en-US" altLang="ko-KR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latin typeface="LINE Seed Sans KR Regular"/>
              </a:rPr>
              <a:t>(39.7%)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latin typeface="LINE Seed Sans KR Regular"/>
              </a:rPr>
              <a:t>의 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rgbClr val="ffff00"/>
                </a:solidFill>
                <a:latin typeface="LINE Seed Sans KR Regular"/>
              </a:rPr>
              <a:t>사망자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latin typeface="LINE Seed Sans KR Regular"/>
              </a:rPr>
              <a:t>가 발생</a:t>
            </a:r>
            <a:r>
              <a:rPr lang="en-US" altLang="ko-KR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rgbClr val="ffff00"/>
                </a:solidFill>
                <a:latin typeface="LINE Seed Sans KR Regular"/>
              </a:rPr>
              <a:t>, 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rgbClr val="ffff00"/>
                </a:solidFill>
                <a:latin typeface="LINE Seed Sans KR Regular"/>
              </a:rPr>
              <a:t>연령별로는 </a:t>
            </a:r>
            <a:r>
              <a:rPr lang="en-US" altLang="ko-KR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rgbClr val="ffff00"/>
                </a:solidFill>
                <a:latin typeface="LINE Seed Sans KR Regular"/>
              </a:rPr>
              <a:t>60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rgbClr val="ffff00"/>
                </a:solidFill>
                <a:latin typeface="LINE Seed Sans KR Regular"/>
              </a:rPr>
              <a:t>세 이상 </a:t>
            </a:r>
            <a:endParaRPr lang="ko-KR" altLang="en-US" sz="1400" spc="100">
              <a:ln w="9525" cap="flat" cmpd="sng" algn="ctr">
                <a:solidFill>
                  <a:schemeClr val="accent1">
                    <a:alpha val="0"/>
                  </a:schemeClr>
                </a:solidFill>
                <a:prstDash val="solid"/>
                <a:round/>
                <a:headEnd w="med" len="med"/>
                <a:tailEnd w="med" len="med"/>
              </a:ln>
              <a:solidFill>
                <a:srgbClr val="ffff00"/>
              </a:solidFill>
              <a:latin typeface="LINE Seed Sans KR Regular"/>
            </a:endParaRPr>
          </a:p>
          <a:p>
            <a:pPr lvl="0" algn="just">
              <a:defRPr/>
            </a:pP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latin typeface="LINE Seed Sans KR Regular"/>
              </a:rPr>
              <a:t>사고사망자가 </a:t>
            </a:r>
            <a:r>
              <a:rPr lang="en-US" altLang="ko-KR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latin typeface="LINE Seed Sans KR Regular"/>
              </a:rPr>
              <a:t>404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latin typeface="LINE Seed Sans KR Regular"/>
              </a:rPr>
              <a:t>명</a:t>
            </a:r>
            <a:r>
              <a:rPr lang="en-US" altLang="ko-KR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latin typeface="LINE Seed Sans KR Regular"/>
              </a:rPr>
              <a:t>(48.9%)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latin typeface="LINE Seed Sans KR Regular"/>
              </a:rPr>
              <a:t>으로 가장 많았음</a:t>
            </a:r>
            <a:endParaRPr lang="en-US" altLang="ko-KR" sz="1400" spc="100">
              <a:ln w="9525" cap="flat" cmpd="sng" algn="ctr">
                <a:solidFill>
                  <a:schemeClr val="accent1">
                    <a:alpha val="0"/>
                  </a:schemeClr>
                </a:solidFill>
                <a:prstDash val="solid"/>
                <a:round/>
                <a:headEnd w="med" len="med"/>
                <a:tailEnd w="med" len="med"/>
              </a:ln>
              <a:solidFill>
                <a:schemeClr val="bg1"/>
              </a:solidFill>
              <a:latin typeface="LINE Seed Sans KR Regular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350639" y="4443502"/>
            <a:ext cx="358608" cy="298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 b="1" spc="-150">
                <a:solidFill>
                  <a:schemeClr val="dk1"/>
                </a:solidFill>
                <a:latin typeface="LINE Seed Sans KR Bold"/>
                <a:ea typeface="LINE Seed Sans KR Bold"/>
              </a:rPr>
              <a:t>&gt;&gt;</a:t>
            </a:r>
            <a:endParaRPr lang="ko-KR" altLang="en-US" sz="1400" b="1" spc="-150">
              <a:solidFill>
                <a:schemeClr val="dk1"/>
              </a:solidFill>
              <a:latin typeface="LINE Seed Sans KR Bold"/>
              <a:ea typeface="LINE Seed Sans KR Bold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BAA9A0D-3AD3-4E52-82EF-885D6A388959}"/>
              </a:ext>
            </a:extLst>
          </p:cNvPr>
          <p:cNvSpPr txBox="1"/>
          <p:nvPr/>
        </p:nvSpPr>
        <p:spPr>
          <a:xfrm>
            <a:off x="9822161" y="3644818"/>
            <a:ext cx="1489892" cy="577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출처 </a:t>
            </a:r>
            <a:r>
              <a:rPr lang="en-US" altLang="ko-K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: </a:t>
            </a: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안전저널</a:t>
            </a:r>
            <a:r>
              <a:rPr lang="en-US" altLang="ko-K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(25.5.13), </a:t>
            </a:r>
          </a:p>
          <a:p>
            <a:pPr algn="l"/>
            <a:r>
              <a:rPr lang="en-US" altLang="ko-K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2024</a:t>
            </a: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년 사고사망현황</a:t>
            </a:r>
            <a:endParaRPr lang="en-US" altLang="ko-KR" sz="10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l"/>
            <a:r>
              <a:rPr lang="en-US" altLang="ko-K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</a:t>
            </a: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유족급여 승인기준</a:t>
            </a:r>
            <a:r>
              <a:rPr lang="en-US" altLang="ko-K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568042" y="5169466"/>
            <a:ext cx="29046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defRPr/>
            </a:pP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latin typeface="LINE Seed Sans KR Regular"/>
              </a:rPr>
              <a:t>천안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dk1"/>
                </a:solidFill>
                <a:latin typeface="LINE Seed Sans KR Regular"/>
              </a:rPr>
              <a:t>시는 이를 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latin typeface="LINE Seed Sans KR Regular"/>
              </a:rPr>
              <a:t>위해 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rgbClr val="ffff00"/>
                </a:solidFill>
                <a:latin typeface="LINE Seed Sans KR Regular"/>
              </a:rPr>
              <a:t>중대산업재해 예방교육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latin typeface="LINE Seed Sans KR Regular"/>
              </a:rPr>
              <a:t>도 실시</a:t>
            </a:r>
            <a:endParaRPr lang="en-US" altLang="ko-KR" sz="1400" spc="100">
              <a:ln w="9525" cap="flat" cmpd="sng" algn="ctr">
                <a:solidFill>
                  <a:schemeClr val="accent1">
                    <a:alpha val="0"/>
                  </a:schemeClr>
                </a:solidFill>
                <a:prstDash val="solid"/>
                <a:round/>
                <a:headEnd w="med" len="med"/>
                <a:tailEnd w="med" len="med"/>
              </a:ln>
              <a:solidFill>
                <a:schemeClr val="bg1"/>
              </a:solidFill>
              <a:latin typeface="LINE Seed Sans KR Regular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313462" y="5201876"/>
            <a:ext cx="358608" cy="292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 b="1" spc="-150">
                <a:solidFill>
                  <a:schemeClr val="dk1"/>
                </a:solidFill>
                <a:latin typeface="LINE Seed Sans KR Bold"/>
                <a:ea typeface="LINE Seed Sans KR Bold"/>
              </a:rPr>
              <a:t>&gt;&gt;</a:t>
            </a:r>
            <a:endParaRPr lang="ko-KR" altLang="en-US" sz="1400" b="1" spc="-150">
              <a:solidFill>
                <a:schemeClr val="dk1"/>
              </a:solidFill>
              <a:latin typeface="LINE Seed Sans KR Bold"/>
              <a:ea typeface="LINE Seed Sans KR Bold"/>
            </a:endParaRPr>
          </a:p>
        </p:txBody>
      </p:sp>
      <p:pic>
        <p:nvPicPr>
          <p:cNvPr id="37" name="그림 36"/>
          <p:cNvPicPr>
            <a:picLocks noChangeAspect="1"/>
          </p:cNvPicPr>
          <p:nvPr/>
        </p:nvPicPr>
        <p:blipFill rotWithShape="1">
          <a:blip r:embed="rId3"/>
          <a:srcRect r="3750" b="6000"/>
          <a:stretch>
            <a:fillRect/>
          </a:stretch>
        </p:blipFill>
        <p:spPr>
          <a:xfrm>
            <a:off x="9890697" y="5199334"/>
            <a:ext cx="1682133" cy="1420971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6568042" y="5685165"/>
            <a:ext cx="3224185" cy="942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defRPr/>
            </a:pP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latin typeface="LINE Seed Sans KR Regular"/>
              </a:rPr>
              <a:t>정부는 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rgbClr val="ffff00"/>
                </a:solidFill>
                <a:latin typeface="LINE Seed Sans KR Regular"/>
              </a:rPr>
              <a:t>사망사고 감축과 안전한 일터 조성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latin typeface="LINE Seed Sans KR Regular"/>
              </a:rPr>
              <a:t>을 위해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dk1"/>
                </a:solidFill>
                <a:latin typeface="LINE Seed Sans KR Regular"/>
              </a:rPr>
              <a:t> 관계 부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latin typeface="LINE Seed Sans KR Regular"/>
              </a:rPr>
              <a:t>처와</a:t>
            </a:r>
            <a:endParaRPr lang="ko-KR" altLang="en-US" sz="1400" spc="100">
              <a:ln w="9525" cap="flat" cmpd="sng" algn="ctr">
                <a:solidFill>
                  <a:schemeClr val="accent1">
                    <a:alpha val="0"/>
                  </a:schemeClr>
                </a:solidFill>
                <a:prstDash val="solid"/>
                <a:round/>
                <a:headEnd w="med" len="med"/>
                <a:tailEnd w="med" len="med"/>
              </a:ln>
              <a:solidFill>
                <a:schemeClr val="bg1"/>
              </a:solidFill>
              <a:latin typeface="LINE Seed Sans KR Regular"/>
            </a:endParaRPr>
          </a:p>
          <a:p>
            <a:pPr lvl="0" algn="just">
              <a:defRPr/>
            </a:pP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latin typeface="LINE Seed Sans KR Regular"/>
              </a:rPr>
              <a:t>협의체를 구성하여 </a:t>
            </a:r>
            <a:r>
              <a:rPr lang="en-US" altLang="ko-KR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rgbClr val="ffff00"/>
                </a:solidFill>
                <a:latin typeface="LINE Seed Sans KR Regular"/>
              </a:rPr>
              <a:t>｢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rgbClr val="ffff00"/>
                </a:solidFill>
                <a:latin typeface="LINE Seed Sans KR Regular"/>
              </a:rPr>
              <a:t>노동안전 종합대책</a:t>
            </a:r>
            <a:r>
              <a:rPr lang="en-US" altLang="ko-KR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rgbClr val="ffff00"/>
                </a:solidFill>
                <a:latin typeface="LINE Seed Sans KR Regular"/>
              </a:rPr>
              <a:t>｣</a:t>
            </a:r>
            <a:r>
              <a:rPr lang="ko-KR" altLang="en-US" sz="1400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latin typeface="LINE Seed Sans KR Regular"/>
              </a:rPr>
              <a:t>을 마련 중</a:t>
            </a:r>
            <a:endParaRPr lang="en-US" altLang="ko-KR" sz="1400" spc="100">
              <a:ln w="9525" cap="flat" cmpd="sng" algn="ctr">
                <a:solidFill>
                  <a:schemeClr val="accent1">
                    <a:alpha val="0"/>
                  </a:schemeClr>
                </a:solidFill>
                <a:prstDash val="solid"/>
                <a:round/>
                <a:headEnd w="med" len="med"/>
                <a:tailEnd w="med" len="med"/>
              </a:ln>
              <a:solidFill>
                <a:schemeClr val="bg1"/>
              </a:solidFill>
              <a:latin typeface="LINE Seed Sans KR Regular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313462" y="5717575"/>
            <a:ext cx="3586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 b="1" spc="-150">
                <a:solidFill>
                  <a:schemeClr val="dk1"/>
                </a:solidFill>
                <a:latin typeface="LINE Seed Sans KR Bold"/>
                <a:ea typeface="LINE Seed Sans KR Bold"/>
              </a:rPr>
              <a:t>&gt;&gt;</a:t>
            </a:r>
            <a:endParaRPr lang="ko-KR" altLang="en-US" sz="1400" b="1" spc="-150">
              <a:solidFill>
                <a:schemeClr val="dk1"/>
              </a:solidFill>
              <a:latin typeface="LINE Seed Sans KR Bold"/>
              <a:ea typeface="LINE Seed Sans KR Bold"/>
            </a:endParaRPr>
          </a:p>
        </p:txBody>
      </p:sp>
      <p:grpSp>
        <p:nvGrpSpPr>
          <p:cNvPr id="1031" name=""/>
          <p:cNvGrpSpPr/>
          <p:nvPr/>
        </p:nvGrpSpPr>
        <p:grpSpPr>
          <a:xfrm rot="0">
            <a:off x="548075" y="1208328"/>
            <a:ext cx="5473484" cy="4891058"/>
            <a:chOff x="563950" y="907761"/>
            <a:chExt cx="5473484" cy="4891058"/>
          </a:xfrm>
        </p:grpSpPr>
        <p:sp>
          <p:nvSpPr>
            <p:cNvPr id="26" name="TextBox 25"/>
            <p:cNvSpPr txBox="1"/>
            <p:nvPr/>
          </p:nvSpPr>
          <p:spPr>
            <a:xfrm>
              <a:off x="858363" y="4534586"/>
              <a:ext cx="5129973" cy="65886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>
                <a:lnSpc>
                  <a:spcPct val="120000"/>
                </a:lnSpc>
                <a:defRPr/>
              </a:pPr>
              <a:r>
                <a:rPr lang="ko-KR" altLang="en-US" sz="1400" spc="100">
                  <a:ln w="9525" cap="flat" cmpd="sng" algn="ctr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  <a:headEnd w="med" len="med"/>
                    <a:tailEnd w="med" len="med"/>
                  </a:ln>
                  <a:solidFill>
                    <a:schemeClr val="tx1"/>
                  </a:solidFill>
                  <a:latin typeface="LINE Seed Sans KR Regular"/>
                </a:rPr>
                <a:t>천안은 충남 제</a:t>
              </a:r>
              <a:r>
                <a:rPr lang="en-US" altLang="ko-KR" sz="1400" spc="100">
                  <a:ln w="9525" cap="flat" cmpd="sng" algn="ctr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  <a:headEnd w="med" len="med"/>
                    <a:tailEnd w="med" len="med"/>
                  </a:ln>
                  <a:solidFill>
                    <a:schemeClr val="tx1"/>
                  </a:solidFill>
                  <a:latin typeface="LINE Seed Sans KR Regular"/>
                </a:rPr>
                <a:t>1</a:t>
              </a:r>
              <a:r>
                <a:rPr lang="ko-KR" altLang="en-US" sz="1400" spc="100">
                  <a:ln w="9525" cap="flat" cmpd="sng" algn="ctr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  <a:headEnd w="med" len="med"/>
                    <a:tailEnd w="med" len="med"/>
                  </a:ln>
                  <a:solidFill>
                    <a:schemeClr val="tx1"/>
                  </a:solidFill>
                  <a:latin typeface="LINE Seed Sans KR Regular"/>
                </a:rPr>
                <a:t>의 도시이자</a:t>
              </a:r>
              <a:r>
                <a:rPr lang="en-US" altLang="ko-KR" sz="1400" spc="100">
                  <a:ln w="9525" cap="flat" cmpd="sng" algn="ctr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  <a:headEnd w="med" len="med"/>
                    <a:tailEnd w="med" len="med"/>
                  </a:ln>
                  <a:solidFill>
                    <a:schemeClr val="tx1"/>
                  </a:solidFill>
                  <a:latin typeface="LINE Seed Sans KR Regular"/>
                </a:rPr>
                <a:t>, </a:t>
              </a:r>
              <a:r>
                <a:rPr lang="ko-KR" altLang="en-US" sz="1400" spc="100">
                  <a:ln w="9525" cap="flat" cmpd="sng" algn="ctr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  <a:headEnd w="med" len="med"/>
                    <a:tailEnd w="med" len="med"/>
                  </a:ln>
                  <a:solidFill>
                    <a:schemeClr val="tx1"/>
                  </a:solidFill>
                  <a:latin typeface="LINE Seed Sans KR Regular"/>
                </a:rPr>
                <a:t>올해 사업완료 또는 추진중인</a:t>
              </a:r>
              <a:r>
                <a:rPr lang="ko-KR" altLang="en-US" sz="1400" spc="100">
                  <a:ln w="9525" cap="flat" cmpd="sng" algn="ctr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  <a:headEnd w="med" len="med"/>
                    <a:tailEnd w="med" len="med"/>
                  </a:ln>
                  <a:solidFill>
                    <a:schemeClr val="bg1"/>
                  </a:solidFill>
                  <a:latin typeface="LINE Seed Sans KR Bold"/>
                  <a:ea typeface="LINE Seed Sans KR Bold"/>
                </a:rPr>
                <a:t> </a:t>
              </a:r>
              <a:endParaRPr lang="ko-KR" altLang="en-US" sz="1400" b="1" spc="10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accent6"/>
                </a:solidFill>
                <a:latin typeface="LINE Seed Sans KR Bold"/>
                <a:ea typeface="LINE Seed Sans KR Bold"/>
              </a:endParaRPr>
            </a:p>
            <a:p>
              <a:pPr lvl="0" algn="just">
                <a:lnSpc>
                  <a:spcPct val="120000"/>
                </a:lnSpc>
                <a:defRPr/>
              </a:pPr>
              <a:r>
                <a:rPr lang="en-US" altLang="ko-KR" sz="1400" b="1" spc="0">
                  <a:ln w="9525" cap="flat" cmpd="sng" algn="ctr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  <a:headEnd w="med" len="med"/>
                    <a:tailEnd w="med" len="med"/>
                  </a:ln>
                  <a:solidFill>
                    <a:schemeClr val="accent6"/>
                  </a:solidFill>
                  <a:latin typeface="LINE Seed Sans KR Bold"/>
                  <a:ea typeface="LINE Seed Sans KR Bold"/>
                </a:rPr>
                <a:t>“</a:t>
              </a:r>
              <a:r>
                <a:rPr lang="ko-KR" altLang="en-US" sz="1400" b="1" spc="0">
                  <a:ln w="9525" cap="flat" cmpd="sng" algn="ctr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  <a:headEnd w="med" len="med"/>
                    <a:tailEnd w="med" len="med"/>
                  </a:ln>
                  <a:solidFill>
                    <a:schemeClr val="accent6"/>
                  </a:solidFill>
                  <a:latin typeface="LINE Seed Sans KR Bold"/>
                  <a:ea typeface="LINE Seed Sans KR Bold"/>
                </a:rPr>
                <a:t> </a:t>
              </a:r>
              <a:r>
                <a:rPr lang="ko-KR" altLang="en-US" sz="1700" b="1" spc="0">
                  <a:ln w="9525" cap="flat" cmpd="sng" algn="ctr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  <a:headEnd w="med" len="med"/>
                    <a:tailEnd w="med" len="med"/>
                  </a:ln>
                  <a:solidFill>
                    <a:schemeClr val="accent6"/>
                  </a:solidFill>
                  <a:latin typeface="LINE Seed Sans KR Bold"/>
                  <a:ea typeface="LINE Seed Sans KR Bold"/>
                </a:rPr>
                <a:t>산업단지 </a:t>
              </a:r>
              <a:r>
                <a:rPr lang="en-US" altLang="ko-KR" sz="1700" b="1" spc="0">
                  <a:ln w="9525" cap="flat" cmpd="sng" algn="ctr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  <a:headEnd w="med" len="med"/>
                    <a:tailEnd w="med" len="med"/>
                  </a:ln>
                  <a:solidFill>
                    <a:schemeClr val="accent6"/>
                  </a:solidFill>
                  <a:latin typeface="LINE Seed Sans KR Bold"/>
                  <a:ea typeface="LINE Seed Sans KR Bold"/>
                </a:rPr>
                <a:t>20</a:t>
              </a:r>
              <a:r>
                <a:rPr lang="ko-KR" altLang="en-US" sz="1700" b="1" spc="0">
                  <a:ln w="9525" cap="flat" cmpd="sng" algn="ctr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  <a:headEnd w="med" len="med"/>
                    <a:tailEnd w="med" len="med"/>
                  </a:ln>
                  <a:solidFill>
                    <a:schemeClr val="accent6"/>
                  </a:solidFill>
                  <a:latin typeface="LINE Seed Sans KR Bold"/>
                  <a:ea typeface="LINE Seed Sans KR Bold"/>
                </a:rPr>
                <a:t>개</a:t>
              </a:r>
              <a:r>
                <a:rPr lang="en-US" altLang="ko-KR" sz="1400" b="1" spc="0">
                  <a:ln w="9525" cap="flat" cmpd="sng" algn="ctr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  <a:headEnd w="med" len="med"/>
                    <a:tailEnd w="med" len="med"/>
                  </a:ln>
                  <a:solidFill>
                    <a:schemeClr val="accent6"/>
                  </a:solidFill>
                  <a:latin typeface="LINE Seed Sans KR Bold"/>
                  <a:ea typeface="LINE Seed Sans KR Bold"/>
                </a:rPr>
                <a:t>”</a:t>
              </a:r>
              <a:r>
                <a:rPr lang="ko-KR" altLang="en-US" sz="1400" spc="100">
                  <a:ln w="9525" cap="flat" cmpd="sng" algn="ctr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  <a:headEnd w="med" len="med"/>
                    <a:tailEnd w="med" len="med"/>
                  </a:ln>
                  <a:solidFill>
                    <a:schemeClr val="dk1"/>
                  </a:solidFill>
                  <a:latin typeface="LINE Seed Sans KR Regular"/>
                </a:rPr>
                <a:t>인</a:t>
              </a:r>
              <a:r>
                <a:rPr lang="ko-KR" altLang="en-US" sz="1400" spc="100">
                  <a:ln w="9525" cap="flat" cmpd="sng" algn="ctr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  <a:headEnd w="med" len="med"/>
                    <a:tailEnd w="med" len="med"/>
                  </a:ln>
                  <a:solidFill>
                    <a:schemeClr val="bg1"/>
                  </a:solidFill>
                  <a:latin typeface="LINE Seed Sans KR Bold"/>
                  <a:ea typeface="LINE Seed Sans KR Bold"/>
                </a:rPr>
                <a:t> </a:t>
              </a:r>
              <a:r>
                <a:rPr lang="ko-KR" altLang="en-US" sz="1700" spc="0">
                  <a:ln w="9525" cap="flat" cmpd="sng" algn="ctr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  <a:headEnd w="med" len="med"/>
                    <a:tailEnd w="med" len="med"/>
                  </a:ln>
                  <a:solidFill>
                    <a:schemeClr val="accent6"/>
                  </a:solidFill>
                  <a:latin typeface="LINE Seed Sans KR Bold"/>
                  <a:ea typeface="LINE Seed Sans KR Bold"/>
                </a:rPr>
                <a:t>중부권 핵심 산업도시</a:t>
              </a:r>
              <a:endParaRPr lang="ko-KR" altLang="en-US" sz="1700" spc="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accent6"/>
                </a:solidFill>
                <a:latin typeface="LINE Seed Sans KR Bold"/>
                <a:ea typeface="LINE Seed Sans KR Bold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30859" y="4543081"/>
              <a:ext cx="358608" cy="2980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1400" b="1" spc="-150">
                  <a:solidFill>
                    <a:schemeClr val="dk1"/>
                  </a:solidFill>
                  <a:latin typeface="LINE Seed Sans KR Bold"/>
                  <a:ea typeface="LINE Seed Sans KR Bold"/>
                </a:rPr>
                <a:t>&gt;&gt;</a:t>
              </a:r>
              <a:endParaRPr lang="ko-KR" altLang="en-US" sz="1400" b="1" spc="-150">
                <a:solidFill>
                  <a:schemeClr val="dk1"/>
                </a:solidFill>
                <a:latin typeface="LINE Seed Sans KR Bold"/>
                <a:ea typeface="LINE Seed Sans KR Bold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851727" y="5193037"/>
              <a:ext cx="5129973" cy="60578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just" defTabSz="914400" rtl="0" eaLnBrk="0" latinLnBrk="0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r>
                <a:rPr lang="ko-KR" altLang="en-US" sz="1400" spc="0">
                  <a:ln w="9525" cap="flat" cmpd="sng" algn="ctr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  <a:headEnd w="med" len="med"/>
                    <a:tailEnd w="med" len="med"/>
                  </a:ln>
                  <a:solidFill>
                    <a:schemeClr val="dk1"/>
                  </a:solidFill>
                  <a:latin typeface="LINE Seed Sans KR Regular"/>
                </a:rPr>
                <a:t>천안고용노동지청은 사망사고 예방을 위해 산업안전 감독관 수 증가 및 전담감독관 지정 등을 시행하는 등 총력을 다함</a:t>
              </a:r>
              <a:r>
                <a:rPr lang="en-US" altLang="ko-KR" sz="1400" spc="0">
                  <a:ln w="9525" cap="flat" cmpd="sng" algn="ctr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  <a:headEnd w="med" len="med"/>
                    <a:tailEnd w="med" len="med"/>
                  </a:ln>
                  <a:solidFill>
                    <a:schemeClr val="dk1"/>
                  </a:solidFill>
                  <a:latin typeface="LINE Seed Sans KR Regular"/>
                </a:rPr>
                <a:t>(</a:t>
              </a:r>
              <a:r>
                <a:rPr lang="ko-KR" altLang="en-US" sz="1400" spc="0">
                  <a:ln w="9525" cap="flat" cmpd="sng" algn="ctr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  <a:headEnd w="med" len="med"/>
                    <a:tailEnd w="med" len="med"/>
                  </a:ln>
                  <a:solidFill>
                    <a:schemeClr val="dk1"/>
                  </a:solidFill>
                  <a:latin typeface="LINE Seed Sans KR Regular"/>
                </a:rPr>
                <a:t>충청뉴스</a:t>
              </a:r>
              <a:r>
                <a:rPr lang="en-US" altLang="ko-KR" sz="1400" spc="0">
                  <a:ln w="9525" cap="flat" cmpd="sng" algn="ctr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  <a:headEnd w="med" len="med"/>
                    <a:tailEnd w="med" len="med"/>
                  </a:ln>
                  <a:solidFill>
                    <a:schemeClr val="dk1"/>
                  </a:solidFill>
                  <a:latin typeface="LINE Seed Sans KR Regular"/>
                </a:rPr>
                <a:t>, 25.8.4)</a:t>
              </a:r>
              <a:endParaRPr lang="en-US" altLang="ko-KR" sz="1400" spc="0">
                <a:ln w="9525" cap="flat" cmpd="sng" algn="ctr">
                  <a:solidFill>
                    <a:schemeClr val="accent1">
                      <a:alpha val="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dk1"/>
                </a:solidFill>
                <a:latin typeface="LINE Seed Sans KR Regular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16689" y="5237593"/>
              <a:ext cx="358608" cy="2987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1400" spc="-150">
                  <a:solidFill>
                    <a:schemeClr val="dk1"/>
                  </a:solidFill>
                  <a:latin typeface="LINE Seed Sans KR Bold"/>
                  <a:ea typeface="LINE Seed Sans KR Bold"/>
                </a:rPr>
                <a:t>&gt;&gt;</a:t>
              </a:r>
              <a:endParaRPr lang="ko-KR" altLang="en-US" sz="1400" spc="-150">
                <a:solidFill>
                  <a:schemeClr val="dk1"/>
                </a:solidFill>
                <a:latin typeface="LINE Seed Sans KR Bold"/>
                <a:ea typeface="LINE Seed Sans KR Bold"/>
              </a:endParaRPr>
            </a:p>
          </p:txBody>
        </p:sp>
        <p:grpSp>
          <p:nvGrpSpPr>
            <p:cNvPr id="1030" name=""/>
            <p:cNvGrpSpPr/>
            <p:nvPr/>
          </p:nvGrpSpPr>
          <p:grpSpPr>
            <a:xfrm rot="0">
              <a:off x="563950" y="907761"/>
              <a:ext cx="5473484" cy="3571086"/>
              <a:chOff x="563950" y="907761"/>
              <a:chExt cx="5473484" cy="3571086"/>
            </a:xfrm>
          </p:grpSpPr>
          <p:sp>
            <p:nvSpPr>
              <p:cNvPr id="22" name="직사각형 21"/>
              <p:cNvSpPr/>
              <p:nvPr/>
            </p:nvSpPr>
            <p:spPr>
              <a:xfrm>
                <a:off x="572059" y="911225"/>
                <a:ext cx="5465375" cy="3567623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pic>
            <p:nvPicPr>
              <p:cNvPr id="9" name="그림 8"/>
              <p:cNvPicPr>
                <a:picLocks noChangeAspect="1"/>
              </p:cNvPicPr>
              <p:nvPr/>
            </p:nvPicPr>
            <p:blipFill rotWithShape="1">
              <a:blip r:embed="rId4"/>
              <a:srcRect b="24480"/>
              <a:stretch>
                <a:fillRect/>
              </a:stretch>
            </p:blipFill>
            <p:spPr>
              <a:xfrm>
                <a:off x="681557" y="1346411"/>
                <a:ext cx="5203124" cy="3016655"/>
              </a:xfrm>
              <a:prstGeom prst="rect">
                <a:avLst/>
              </a:prstGeom>
            </p:spPr>
          </p:pic>
          <p:sp>
            <p:nvSpPr>
              <p:cNvPr id="1029" name="직사각형 1028"/>
              <p:cNvSpPr/>
              <p:nvPr/>
            </p:nvSpPr>
            <p:spPr>
              <a:xfrm>
                <a:off x="563950" y="907761"/>
                <a:ext cx="5465375" cy="365683"/>
              </a:xfrm>
              <a:prstGeom prst="rect">
                <a:avLst/>
              </a:prstGeom>
              <a:solidFill>
                <a:srgbClr val="595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1005836" y="930230"/>
                <a:ext cx="4658980" cy="3198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en-US" altLang="ko-KR" sz="1500">
                    <a:ln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>
                    <a:solidFill>
                      <a:schemeClr val="lt1"/>
                    </a:solidFill>
                    <a:latin typeface="LINE Seed Sans KR Bold"/>
                    <a:ea typeface="LINE Seed Sans KR Bold"/>
                  </a:rPr>
                  <a:t>2025</a:t>
                </a:r>
                <a:r>
                  <a:rPr lang="ko-KR" altLang="en-US" sz="1500">
                    <a:ln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>
                    <a:solidFill>
                      <a:schemeClr val="lt1"/>
                    </a:solidFill>
                    <a:latin typeface="LINE Seed Sans KR Bold"/>
                    <a:ea typeface="LINE Seed Sans KR Bold"/>
                  </a:rPr>
                  <a:t>년 </a:t>
                </a:r>
                <a:r>
                  <a:rPr lang="en-US" altLang="ko-KR" sz="1500">
                    <a:ln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>
                    <a:solidFill>
                      <a:schemeClr val="lt1"/>
                    </a:solidFill>
                    <a:latin typeface="LINE Seed Sans KR Bold"/>
                    <a:ea typeface="LINE Seed Sans KR Bold"/>
                  </a:rPr>
                  <a:t>1</a:t>
                </a:r>
                <a:r>
                  <a:rPr lang="ko-KR" altLang="en-US" sz="1500">
                    <a:ln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>
                    <a:solidFill>
                      <a:schemeClr val="lt1"/>
                    </a:solidFill>
                    <a:latin typeface="LINE Seed Sans KR Bold"/>
                    <a:ea typeface="LINE Seed Sans KR Bold"/>
                  </a:rPr>
                  <a:t>분기 전국산업단지현황  </a:t>
                </a:r>
                <a:r>
                  <a:rPr lang="en-US" altLang="ko-KR" sz="1100">
                    <a:solidFill>
                      <a:schemeClr val="lt1"/>
                    </a:solidFill>
                    <a:latin typeface="LINE Seed Sans KR Regular"/>
                  </a:rPr>
                  <a:t>(</a:t>
                </a:r>
                <a:r>
                  <a:rPr lang="ko-KR" altLang="en-US" sz="1100">
                    <a:solidFill>
                      <a:schemeClr val="lt1"/>
                    </a:solidFill>
                    <a:latin typeface="LINE Seed Sans KR Regular"/>
                  </a:rPr>
                  <a:t>  출처 </a:t>
                </a:r>
                <a:r>
                  <a:rPr lang="en-US" altLang="ko-KR" sz="1100">
                    <a:solidFill>
                      <a:schemeClr val="lt1"/>
                    </a:solidFill>
                    <a:latin typeface="LINE Seed Sans KR Regular"/>
                  </a:rPr>
                  <a:t>: </a:t>
                </a:r>
                <a:r>
                  <a:rPr lang="ko-KR" altLang="en-US" sz="1100">
                    <a:solidFill>
                      <a:schemeClr val="lt1"/>
                    </a:solidFill>
                    <a:latin typeface="LINE Seed Sans KR Regular"/>
                  </a:rPr>
                  <a:t>한국산업단지공단</a:t>
                </a:r>
                <a:r>
                  <a:rPr lang="en-US" altLang="ko-KR" sz="1100">
                    <a:solidFill>
                      <a:schemeClr val="lt1"/>
                    </a:solidFill>
                    <a:latin typeface="LINE Seed Sans KR Regular"/>
                  </a:rPr>
                  <a:t> )</a:t>
                </a:r>
                <a:endParaRPr lang="en-US" altLang="ko-KR" sz="1100">
                  <a:solidFill>
                    <a:schemeClr val="lt1"/>
                  </a:solidFill>
                  <a:latin typeface="LINE Seed Sans KR Regular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41570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건물, 문이(가) 표시된 사진&#10;&#10;자동 생성된 설명">
            <a:extLst>
              <a:ext uri="{FF2B5EF4-FFF2-40B4-BE49-F238E27FC236}">
                <a16:creationId xmlns:a16="http://schemas.microsoft.com/office/drawing/2014/main" id="{C5518DE2-17C3-AAB6-DA72-7F788AB0C8E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46602" cy="6858000"/>
          </a:xfrm>
          <a:prstGeom prst="rect">
            <a:avLst/>
          </a:prstGeom>
        </p:spPr>
      </p:pic>
      <p:cxnSp>
        <p:nvCxnSpPr>
          <p:cNvPr id="4" name="직선 연결선 3"/>
          <p:cNvCxnSpPr/>
          <p:nvPr/>
        </p:nvCxnSpPr>
        <p:spPr>
          <a:xfrm rot="5400000">
            <a:off x="160402" y="933784"/>
            <a:ext cx="884896" cy="9784"/>
          </a:xfrm>
          <a:prstGeom prst="line">
            <a:avLst/>
          </a:prstGeom>
          <a:ln w="177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06027" y="487728"/>
            <a:ext cx="2845221" cy="92959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r">
              <a:defRPr/>
            </a:pPr>
            <a:r>
              <a:rPr lang="ko-KR" altLang="en-US" sz="5500">
                <a:solidFill>
                  <a:schemeClr val="bg1"/>
                </a:solidFill>
                <a:latin typeface="+mj-ea"/>
                <a:ea typeface="+mj-ea"/>
              </a:rPr>
              <a:t>분석 목표</a:t>
            </a:r>
            <a:endParaRPr lang="ko-KR" altLang="en-US" sz="55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25361" y="3875640"/>
            <a:ext cx="30988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2200" b="1">
                <a:solidFill>
                  <a:schemeClr val="bg1"/>
                </a:solidFill>
              </a:rPr>
              <a:t>기존 통계와의</a:t>
            </a:r>
            <a:r>
              <a:rPr lang="ko-KR" altLang="en-US" sz="2800" b="1">
                <a:solidFill>
                  <a:schemeClr val="bg1"/>
                </a:solidFill>
              </a:rPr>
              <a:t> </a:t>
            </a:r>
            <a:r>
              <a:rPr lang="ko-KR" altLang="en-US" sz="2800" b="1">
                <a:solidFill>
                  <a:srgbClr val="ffff00"/>
                </a:solidFill>
                <a:latin typeface="LINE Seed Sans KR Bold"/>
                <a:ea typeface="LINE Seed Sans KR Bold"/>
              </a:rPr>
              <a:t>차별점</a:t>
            </a:r>
            <a:endParaRPr lang="ko-KR" altLang="en-US" sz="2800" b="1">
              <a:solidFill>
                <a:srgbClr val="ffff00"/>
              </a:solidFill>
              <a:latin typeface="LINE Seed Sans KR Bold"/>
              <a:ea typeface="LINE Seed Sans KR Bold"/>
            </a:endParaRPr>
          </a:p>
        </p:txBody>
      </p:sp>
      <p:pic>
        <p:nvPicPr>
          <p:cNvPr id="16" name="그래픽 15" descr="채팅 단색으로 채워진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27524" y="3741801"/>
            <a:ext cx="704619" cy="704619"/>
          </a:xfrm>
          <a:prstGeom prst="rect">
            <a:avLst/>
          </a:prstGeom>
        </p:spPr>
      </p:pic>
      <p:sp>
        <p:nvSpPr>
          <p:cNvPr id="23" name="Google Shape;224;p19">
            <a:extLst>
              <a:ext uri="{FF2B5EF4-FFF2-40B4-BE49-F238E27FC236}">
                <a16:creationId xmlns:a16="http://schemas.microsoft.com/office/drawing/2014/main" id="{058EA7D8-58A7-4BF8-8B3C-06FF58C99058}"/>
              </a:ext>
            </a:extLst>
          </p:cNvPr>
          <p:cNvSpPr/>
          <p:nvPr/>
        </p:nvSpPr>
        <p:spPr>
          <a:xfrm>
            <a:off x="6292857" y="0"/>
            <a:ext cx="5899143" cy="6858000"/>
          </a:xfrm>
          <a:custGeom>
            <a:avLst/>
            <a:gdLst/>
            <a:ahLst/>
            <a:cxnLst/>
            <a:rect l="l" t="t" r="r" b="b"/>
            <a:pathLst>
              <a:path w="811895" h="945450" extrusionOk="0">
                <a:moveTo>
                  <a:pt x="0" y="0"/>
                </a:moveTo>
                <a:lnTo>
                  <a:pt x="811895" y="0"/>
                </a:lnTo>
                <a:lnTo>
                  <a:pt x="811895" y="945450"/>
                </a:lnTo>
                <a:lnTo>
                  <a:pt x="0" y="94545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37256" r="-3725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56879" y="1656349"/>
            <a:ext cx="4566021" cy="999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en-US" altLang="ko-KR" sz="2400" b="1">
                <a:solidFill>
                  <a:schemeClr val="bg1"/>
                </a:solidFill>
                <a:latin typeface="LINE Seed Sans KR Bold"/>
                <a:ea typeface="LINE Seed Sans KR Bold"/>
              </a:rPr>
              <a:t>#</a:t>
            </a:r>
            <a:r>
              <a:rPr lang="en-US" altLang="ko-KR" sz="2400" b="1">
                <a:solidFill>
                  <a:schemeClr val="bg1"/>
                </a:solidFill>
              </a:rPr>
              <a:t> </a:t>
            </a:r>
            <a:r>
              <a:rPr lang="ko-KR" altLang="en-US" sz="2100" b="1">
                <a:solidFill>
                  <a:schemeClr val="bg1"/>
                </a:solidFill>
              </a:rPr>
              <a:t>데이터 분석을 통해 </a:t>
            </a:r>
            <a:endParaRPr lang="ko-KR" altLang="en-US" sz="2400" b="1">
              <a:solidFill>
                <a:schemeClr val="bg1"/>
              </a:solidFill>
            </a:endParaRPr>
          </a:p>
          <a:p>
            <a:pPr lvl="0">
              <a:lnSpc>
                <a:spcPct val="120000"/>
              </a:lnSpc>
              <a:defRPr/>
            </a:pPr>
            <a:r>
              <a:rPr lang="en-US" altLang="ko-KR" sz="2400" b="1">
                <a:solidFill>
                  <a:schemeClr val="bg1"/>
                </a:solidFill>
              </a:rPr>
              <a:t>    </a:t>
            </a:r>
            <a:r>
              <a:rPr lang="ko-KR" altLang="en-US" sz="2600" b="1">
                <a:solidFill>
                  <a:srgbClr val="ffff00"/>
                </a:solidFill>
                <a:latin typeface="LINE Seed Sans KR Bold"/>
                <a:ea typeface="LINE Seed Sans KR Bold"/>
              </a:rPr>
              <a:t>천안시의 산업재해 원인 규명</a:t>
            </a:r>
            <a:endParaRPr lang="en-US" altLang="ko-KR" sz="2600" b="1">
              <a:solidFill>
                <a:srgbClr val="ffff00"/>
              </a:solidFill>
              <a:latin typeface="LINE Seed Sans KR Bold"/>
              <a:ea typeface="LINE Seed Sans KR Bol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27524" y="4375008"/>
            <a:ext cx="5639717" cy="1042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en-US" altLang="ko-KR" sz="2400" b="1">
                <a:solidFill>
                  <a:schemeClr val="bg1"/>
                </a:solidFill>
                <a:latin typeface="LINE Seed Sans KR Bold"/>
                <a:ea typeface="LINE Seed Sans KR Bold"/>
              </a:rPr>
              <a:t>#</a:t>
            </a:r>
            <a:r>
              <a:rPr lang="en-US" altLang="ko-KR" sz="2400" b="1">
                <a:solidFill>
                  <a:schemeClr val="bg1"/>
                </a:solidFill>
              </a:rPr>
              <a:t> </a:t>
            </a:r>
            <a:r>
              <a:rPr lang="ko-KR" altLang="en-US" sz="2100" b="1">
                <a:solidFill>
                  <a:schemeClr val="bg1"/>
                </a:solidFill>
                <a:latin typeface="LINE Seed Sans KR Regular"/>
              </a:rPr>
              <a:t>사고 통계 분석을 넘어</a:t>
            </a:r>
            <a:r>
              <a:rPr lang="en-US" altLang="ko-KR" sz="2100" b="1">
                <a:solidFill>
                  <a:schemeClr val="bg1"/>
                </a:solidFill>
                <a:latin typeface="LINE Seed Sans KR Regular"/>
              </a:rPr>
              <a:t>,</a:t>
            </a:r>
            <a:r>
              <a:rPr lang="en-US" altLang="ko-KR" sz="2400" b="1">
                <a:solidFill>
                  <a:schemeClr val="bg1"/>
                </a:solidFill>
              </a:rPr>
              <a:t> </a:t>
            </a:r>
            <a:r>
              <a:rPr lang="ko-KR" altLang="en-US" sz="2600" b="1">
                <a:solidFill>
                  <a:srgbClr val="ffff00"/>
                </a:solidFill>
                <a:latin typeface="LINE Seed Sans KR Bold"/>
                <a:ea typeface="LINE Seed Sans KR Bold"/>
              </a:rPr>
              <a:t>근로자의 </a:t>
            </a:r>
            <a:r>
              <a:rPr lang="en-US" altLang="ko-KR" sz="2600" b="1">
                <a:solidFill>
                  <a:srgbClr val="ffff00"/>
                </a:solidFill>
                <a:latin typeface="LINE Seed Sans KR Bold"/>
                <a:ea typeface="LINE Seed Sans KR Bold"/>
              </a:rPr>
              <a:t>'</a:t>
            </a:r>
            <a:r>
              <a:rPr lang="ko-KR" altLang="en-US" sz="2600" b="1">
                <a:solidFill>
                  <a:srgbClr val="ffff00"/>
                </a:solidFill>
                <a:latin typeface="LINE Seed Sans KR Bold"/>
                <a:ea typeface="LINE Seed Sans KR Bold"/>
              </a:rPr>
              <a:t>삶의 질</a:t>
            </a:r>
            <a:r>
              <a:rPr lang="en-US" altLang="ko-KR" sz="2600" b="1">
                <a:solidFill>
                  <a:srgbClr val="ffff00"/>
                </a:solidFill>
                <a:latin typeface="LINE Seed Sans KR Bold"/>
                <a:ea typeface="LINE Seed Sans KR Bold"/>
              </a:rPr>
              <a:t>’</a:t>
            </a:r>
            <a:r>
              <a:rPr lang="ko-KR" altLang="en-US" sz="2400" b="1">
                <a:solidFill>
                  <a:srgbClr val="ffff00"/>
                </a:solidFill>
                <a:latin typeface="LINE Seed Sans KR Bold"/>
                <a:ea typeface="LINE Seed Sans KR Bold"/>
              </a:rPr>
              <a:t> </a:t>
            </a:r>
            <a:r>
              <a:rPr lang="ko-KR" altLang="en-US" sz="2400" b="1">
                <a:solidFill>
                  <a:srgbClr val="ffff00"/>
                </a:solidFill>
              </a:rPr>
              <a:t>   </a:t>
            </a:r>
            <a:endParaRPr lang="ko-KR" altLang="en-US" sz="2400" b="1">
              <a:solidFill>
                <a:srgbClr val="ffff00"/>
              </a:solidFill>
            </a:endParaRPr>
          </a:p>
          <a:p>
            <a:pPr lvl="0">
              <a:lnSpc>
                <a:spcPct val="120000"/>
              </a:lnSpc>
              <a:defRPr/>
            </a:pPr>
            <a:r>
              <a:rPr lang="en-US" altLang="ko-KR" sz="2400" b="1">
                <a:solidFill>
                  <a:srgbClr val="ffff00"/>
                </a:solidFill>
              </a:rPr>
              <a:t>    </a:t>
            </a:r>
            <a:r>
              <a:rPr lang="ko-KR" altLang="en-US" sz="2600" b="1">
                <a:solidFill>
                  <a:srgbClr val="ffff00"/>
                </a:solidFill>
                <a:latin typeface="LINE Seed Sans KR Bold"/>
                <a:ea typeface="LINE Seed Sans KR Bold"/>
              </a:rPr>
              <a:t>데이터</a:t>
            </a:r>
            <a:r>
              <a:rPr lang="en-US" altLang="ko-KR">
                <a:solidFill>
                  <a:srgbClr val="ffff00"/>
                </a:solidFill>
                <a:latin typeface="LINE Seed Sans KR Bold"/>
                <a:ea typeface="LINE Seed Sans KR Bold"/>
              </a:rPr>
              <a:t>(</a:t>
            </a:r>
            <a:r>
              <a:rPr lang="ko-KR" altLang="en-US">
                <a:solidFill>
                  <a:srgbClr val="ffff00"/>
                </a:solidFill>
                <a:latin typeface="LINE Seed Sans KR Bold"/>
                <a:ea typeface="LINE Seed Sans KR Bold"/>
              </a:rPr>
              <a:t>건강</a:t>
            </a:r>
            <a:r>
              <a:rPr lang="en-US" altLang="ko-KR">
                <a:solidFill>
                  <a:srgbClr val="ffff00"/>
                </a:solidFill>
                <a:latin typeface="LINE Seed Sans KR Bold"/>
                <a:ea typeface="LINE Seed Sans KR Bold"/>
              </a:rPr>
              <a:t>, </a:t>
            </a:r>
            <a:r>
              <a:rPr lang="ko-KR" altLang="en-US">
                <a:solidFill>
                  <a:srgbClr val="ffff00"/>
                </a:solidFill>
                <a:latin typeface="LINE Seed Sans KR Bold"/>
                <a:ea typeface="LINE Seed Sans KR Bold"/>
              </a:rPr>
              <a:t>만족도</a:t>
            </a:r>
            <a:r>
              <a:rPr lang="en-US" altLang="ko-KR">
                <a:solidFill>
                  <a:srgbClr val="ffff00"/>
                </a:solidFill>
                <a:latin typeface="LINE Seed Sans KR Bold"/>
                <a:ea typeface="LINE Seed Sans KR Bold"/>
              </a:rPr>
              <a:t>, </a:t>
            </a:r>
            <a:r>
              <a:rPr lang="ko-KR" altLang="en-US">
                <a:solidFill>
                  <a:srgbClr val="ffff00"/>
                </a:solidFill>
                <a:latin typeface="LINE Seed Sans KR Bold"/>
                <a:ea typeface="LINE Seed Sans KR Bold"/>
              </a:rPr>
              <a:t>워라밸</a:t>
            </a:r>
            <a:r>
              <a:rPr lang="en-US" altLang="ko-KR">
                <a:solidFill>
                  <a:srgbClr val="ffff00"/>
                </a:solidFill>
                <a:latin typeface="LINE Seed Sans KR Bold"/>
                <a:ea typeface="LINE Seed Sans KR Bold"/>
              </a:rPr>
              <a:t>)</a:t>
            </a:r>
            <a:r>
              <a:rPr lang="en-US" altLang="ko-KR">
                <a:solidFill>
                  <a:srgbClr val="ffff00"/>
                </a:solidFill>
              </a:rPr>
              <a:t> </a:t>
            </a:r>
            <a:r>
              <a:rPr lang="ko-KR" altLang="en-US" sz="2100" b="1">
                <a:solidFill>
                  <a:schemeClr val="bg1"/>
                </a:solidFill>
              </a:rPr>
              <a:t>활용</a:t>
            </a:r>
            <a:endParaRPr lang="en-US" altLang="ko-KR" sz="2100" b="1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93754" y="2629510"/>
            <a:ext cx="5168897" cy="673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ko-KR" sz="2400" b="1">
                <a:solidFill>
                  <a:schemeClr val="bg1"/>
                </a:solidFill>
                <a:latin typeface="LINE Seed Sans KR Bold"/>
                <a:ea typeface="LINE Seed Sans KR Bold"/>
              </a:rPr>
              <a:t>#</a:t>
            </a:r>
            <a:r>
              <a:rPr lang="en-US" altLang="ko-KR" sz="2400" b="1">
                <a:solidFill>
                  <a:schemeClr val="bg1"/>
                </a:solidFill>
              </a:rPr>
              <a:t> </a:t>
            </a:r>
            <a:r>
              <a:rPr lang="ko-KR" altLang="en-US" sz="2100" b="1">
                <a:solidFill>
                  <a:schemeClr val="bg1"/>
                </a:solidFill>
              </a:rPr>
              <a:t>실효성 있는 </a:t>
            </a:r>
            <a:r>
              <a:rPr lang="ko-KR" altLang="en-US" sz="2600" b="1">
                <a:solidFill>
                  <a:srgbClr val="ffff00"/>
                </a:solidFill>
                <a:latin typeface="LINE Seed Sans KR Bold"/>
                <a:ea typeface="LINE Seed Sans KR Bold"/>
              </a:rPr>
              <a:t>안전 정책 아이디어</a:t>
            </a:r>
            <a:r>
              <a:rPr lang="ko-KR" altLang="en-US" sz="2400" b="1">
                <a:solidFill>
                  <a:srgbClr val="ffff00"/>
                </a:solidFill>
              </a:rPr>
              <a:t> </a:t>
            </a:r>
            <a:r>
              <a:rPr lang="ko-KR" altLang="en-US" sz="2100" b="1">
                <a:solidFill>
                  <a:schemeClr val="bg1"/>
                </a:solidFill>
              </a:rPr>
              <a:t>제안</a:t>
            </a:r>
            <a:endParaRPr lang="ko-KR" altLang="en-US" sz="2100" b="1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27524" y="5534839"/>
            <a:ext cx="6096000" cy="940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en-US" altLang="ko-KR" sz="2400" b="1">
                <a:solidFill>
                  <a:schemeClr val="bg1"/>
                </a:solidFill>
                <a:latin typeface="LINE Seed Sans KR Bold"/>
                <a:ea typeface="LINE Seed Sans KR Bold"/>
              </a:rPr>
              <a:t>#</a:t>
            </a:r>
            <a:r>
              <a:rPr lang="en-US" altLang="ko-KR" sz="2400" b="1">
                <a:solidFill>
                  <a:schemeClr val="bg1"/>
                </a:solidFill>
              </a:rPr>
              <a:t> </a:t>
            </a:r>
            <a:r>
              <a:rPr lang="en-US" altLang="ko-KR" sz="2600">
                <a:solidFill>
                  <a:srgbClr val="ffff00"/>
                </a:solidFill>
                <a:latin typeface="LINE Seed Sans KR Bold"/>
                <a:ea typeface="LINE Seed Sans KR Bold"/>
              </a:rPr>
              <a:t>'</a:t>
            </a:r>
            <a:r>
              <a:rPr lang="ko-KR" altLang="en-US" sz="2600">
                <a:solidFill>
                  <a:srgbClr val="ffff00"/>
                </a:solidFill>
                <a:latin typeface="LINE Seed Sans KR Bold"/>
                <a:ea typeface="LINE Seed Sans KR Bold"/>
              </a:rPr>
              <a:t>환경</a:t>
            </a:r>
            <a:r>
              <a:rPr lang="en-US" altLang="ko-KR" sz="2600">
                <a:solidFill>
                  <a:srgbClr val="ffff00"/>
                </a:solidFill>
                <a:latin typeface="LINE Seed Sans KR Bold"/>
                <a:ea typeface="LINE Seed Sans KR Bold"/>
              </a:rPr>
              <a:t>'</a:t>
            </a:r>
            <a:r>
              <a:rPr lang="ko-KR" altLang="en-US" sz="2600">
                <a:solidFill>
                  <a:srgbClr val="ffff00"/>
                </a:solidFill>
                <a:latin typeface="LINE Seed Sans KR Bold"/>
                <a:ea typeface="LINE Seed Sans KR Bold"/>
              </a:rPr>
              <a:t> </a:t>
            </a:r>
            <a:r>
              <a:rPr lang="ko-KR" altLang="en-US" sz="2600" b="1">
                <a:solidFill>
                  <a:srgbClr val="ffff00"/>
                </a:solidFill>
                <a:latin typeface="LINE Seed Sans KR Bold"/>
                <a:ea typeface="LINE Seed Sans KR Bold"/>
              </a:rPr>
              <a:t>데이터</a:t>
            </a:r>
            <a:r>
              <a:rPr lang="en-US" altLang="ko-KR">
                <a:solidFill>
                  <a:srgbClr val="ffff00"/>
                </a:solidFill>
                <a:latin typeface="LINE Seed Sans KR Bold"/>
                <a:ea typeface="LINE Seed Sans KR Bold"/>
              </a:rPr>
              <a:t>(</a:t>
            </a:r>
            <a:r>
              <a:rPr lang="ko-KR" altLang="en-US">
                <a:solidFill>
                  <a:srgbClr val="ffff00"/>
                </a:solidFill>
                <a:latin typeface="LINE Seed Sans KR Bold"/>
                <a:ea typeface="LINE Seed Sans KR Bold"/>
              </a:rPr>
              <a:t>기상</a:t>
            </a:r>
            <a:r>
              <a:rPr lang="en-US" altLang="ko-KR">
                <a:solidFill>
                  <a:srgbClr val="ffff00"/>
                </a:solidFill>
                <a:latin typeface="LINE Seed Sans KR Bold"/>
                <a:ea typeface="LINE Seed Sans KR Bold"/>
              </a:rPr>
              <a:t>, </a:t>
            </a:r>
            <a:r>
              <a:rPr lang="ko-KR" altLang="en-US">
                <a:solidFill>
                  <a:srgbClr val="ffff00"/>
                </a:solidFill>
                <a:latin typeface="LINE Seed Sans KR Bold"/>
                <a:ea typeface="LINE Seed Sans KR Bold"/>
              </a:rPr>
              <a:t>물가</a:t>
            </a:r>
            <a:r>
              <a:rPr lang="en-US" altLang="ko-KR">
                <a:solidFill>
                  <a:srgbClr val="ffff00"/>
                </a:solidFill>
                <a:latin typeface="LINE Seed Sans KR Bold"/>
                <a:ea typeface="LINE Seed Sans KR Bold"/>
              </a:rPr>
              <a:t>)</a:t>
            </a:r>
            <a:r>
              <a:rPr lang="ko-KR" altLang="en-US" sz="2100" b="1">
                <a:solidFill>
                  <a:schemeClr val="bg1"/>
                </a:solidFill>
                <a:latin typeface="LINE Seed Sans KR Regular"/>
              </a:rPr>
              <a:t>를 융합하여 </a:t>
            </a:r>
            <a:endParaRPr lang="ko-KR" altLang="en-US" sz="2100" b="1">
              <a:solidFill>
                <a:schemeClr val="bg1"/>
              </a:solidFill>
              <a:latin typeface="LINE Seed Sans KR Regular"/>
            </a:endParaRPr>
          </a:p>
          <a:p>
            <a:pPr lvl="0">
              <a:lnSpc>
                <a:spcPct val="120000"/>
              </a:lnSpc>
              <a:defRPr/>
            </a:pPr>
            <a:r>
              <a:rPr lang="ko-KR" altLang="en-US" sz="2100" b="1">
                <a:solidFill>
                  <a:schemeClr val="bg1"/>
                </a:solidFill>
                <a:latin typeface="LINE Seed Sans KR Regular"/>
              </a:rPr>
              <a:t>     재해의 복합적 원인을 심층적으로 분석</a:t>
            </a:r>
            <a:endParaRPr lang="en-US" altLang="ko-KR" sz="2100" b="1">
              <a:solidFill>
                <a:schemeClr val="bg1"/>
              </a:solidFill>
              <a:latin typeface="LINE Seed Sans KR Regular"/>
            </a:endParaRPr>
          </a:p>
        </p:txBody>
      </p:sp>
    </p:spTree>
    <p:extLst>
      <p:ext uri="{BB962C8B-B14F-4D97-AF65-F5344CB8AC3E}">
        <p14:creationId xmlns:p14="http://schemas.microsoft.com/office/powerpoint/2010/main" val="92146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야외, 오렌지이(가) 표시된 사진&#10;&#10;자동 생성된 설명">
            <a:extLst>
              <a:ext uri="{FF2B5EF4-FFF2-40B4-BE49-F238E27FC236}">
                <a16:creationId xmlns:a16="http://schemas.microsoft.com/office/drawing/2014/main" id="{E0468C0F-83AA-4814-8918-CBF0F6A556A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FF69F3-E415-C94C-F49E-EDE14833403E}"/>
              </a:ext>
            </a:extLst>
          </p:cNvPr>
          <p:cNvSpPr txBox="1"/>
          <p:nvPr/>
        </p:nvSpPr>
        <p:spPr>
          <a:xfrm>
            <a:off x="419100" y="234177"/>
            <a:ext cx="86433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chemeClr val="bg1"/>
                </a:solidFill>
                <a:latin typeface="+mj-ea"/>
                <a:ea typeface="+mj-ea"/>
              </a:rPr>
              <a:t>”</a:t>
            </a:r>
            <a:endParaRPr lang="ko-KR" altLang="en-US" sz="115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C572F3-FFD4-6B37-C13C-A23417430432}"/>
              </a:ext>
            </a:extLst>
          </p:cNvPr>
          <p:cNvSpPr txBox="1"/>
          <p:nvPr/>
        </p:nvSpPr>
        <p:spPr>
          <a:xfrm rot="16200000">
            <a:off x="-94020" y="5027454"/>
            <a:ext cx="19495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+mn-ea"/>
              </a:rPr>
              <a:t>Part 2</a:t>
            </a:r>
            <a:endParaRPr lang="ko-KR" altLang="en-US" sz="4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19F45A-F722-8D6E-6FDA-C5D59900CC2F}"/>
              </a:ext>
            </a:extLst>
          </p:cNvPr>
          <p:cNvSpPr txBox="1"/>
          <p:nvPr/>
        </p:nvSpPr>
        <p:spPr>
          <a:xfrm>
            <a:off x="8338086" y="407295"/>
            <a:ext cx="335861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6600" dirty="0">
                <a:solidFill>
                  <a:schemeClr val="bg1"/>
                </a:solidFill>
                <a:latin typeface="+mj-ea"/>
                <a:ea typeface="+mj-ea"/>
              </a:rPr>
              <a:t>분석 설계</a:t>
            </a:r>
          </a:p>
        </p:txBody>
      </p:sp>
    </p:spTree>
    <p:extLst>
      <p:ext uri="{BB962C8B-B14F-4D97-AF65-F5344CB8AC3E}">
        <p14:creationId xmlns:p14="http://schemas.microsoft.com/office/powerpoint/2010/main" val="744696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직사각형 68"/>
          <p:cNvSpPr/>
          <p:nvPr/>
        </p:nvSpPr>
        <p:spPr>
          <a:xfrm>
            <a:off x="5100204" y="1679863"/>
            <a:ext cx="6502978" cy="443345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DBE521C-825C-7B81-5985-877AF1CE3CCF}"/>
              </a:ext>
            </a:extLst>
          </p:cNvPr>
          <p:cNvCxnSpPr>
            <a:cxnSpLocks/>
          </p:cNvCxnSpPr>
          <p:nvPr/>
        </p:nvCxnSpPr>
        <p:spPr>
          <a:xfrm>
            <a:off x="418170" y="306658"/>
            <a:ext cx="0" cy="784830"/>
          </a:xfrm>
          <a:prstGeom prst="line">
            <a:avLst/>
          </a:prstGeom>
          <a:ln w="152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9269BDD-F26D-EE45-5A1C-01CC9AE2959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 rot="16200000" flipH="1">
            <a:off x="77372" y="6076693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Part 2</a:t>
            </a:r>
            <a:endParaRPr lang="ko-KR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6EDF46-402A-15E8-CCD5-12A02394A15D}"/>
              </a:ext>
            </a:extLst>
          </p:cNvPr>
          <p:cNvSpPr txBox="1"/>
          <p:nvPr/>
        </p:nvSpPr>
        <p:spPr>
          <a:xfrm>
            <a:off x="672423" y="306658"/>
            <a:ext cx="30267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분석 설계 및 절차</a:t>
            </a:r>
          </a:p>
        </p:txBody>
      </p:sp>
      <p:sp>
        <p:nvSpPr>
          <p:cNvPr id="52" name="직사각형 51"/>
          <p:cNvSpPr/>
          <p:nvPr/>
        </p:nvSpPr>
        <p:spPr>
          <a:xfrm>
            <a:off x="1006401" y="4028389"/>
            <a:ext cx="3682710" cy="82319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600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1415DCE8-CC6B-7283-94BF-26A9233ECB5A}"/>
              </a:ext>
            </a:extLst>
          </p:cNvPr>
          <p:cNvSpPr/>
          <p:nvPr/>
        </p:nvSpPr>
        <p:spPr>
          <a:xfrm>
            <a:off x="1006401" y="1678328"/>
            <a:ext cx="3682710" cy="876623"/>
          </a:xfrm>
          <a:prstGeom prst="rect">
            <a:avLst/>
          </a:prstGeom>
          <a:solidFill>
            <a:srgbClr val="FFF3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1006401" y="2904267"/>
            <a:ext cx="3682710" cy="848450"/>
          </a:xfrm>
          <a:prstGeom prst="rect">
            <a:avLst/>
          </a:prstGeom>
          <a:solidFill>
            <a:srgbClr val="fff3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600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1341458" y="4168668"/>
            <a:ext cx="3034739" cy="5454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600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58" name="직선 화살표 연결선 57"/>
          <p:cNvCxnSpPr/>
          <p:nvPr/>
        </p:nvCxnSpPr>
        <p:spPr>
          <a:xfrm>
            <a:off x="2847756" y="2602575"/>
            <a:ext cx="0" cy="252378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/>
          <p:cNvCxnSpPr/>
          <p:nvPr/>
        </p:nvCxnSpPr>
        <p:spPr>
          <a:xfrm>
            <a:off x="2847757" y="3766728"/>
            <a:ext cx="0" cy="233083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1604010" y="4271354"/>
            <a:ext cx="2535555" cy="369332"/>
          </a:xfrm>
          <a:prstGeom prst="rect">
            <a:avLst/>
          </a:prstGeom>
          <a:noFill/>
          <a:ln>
            <a:solidFill>
              <a:schemeClr val="dk1">
                <a:alpha val="0"/>
              </a:schemeClr>
            </a:solidFill>
          </a:ln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ko-KR" altLang="en-US" spc="0">
                <a:solidFill>
                  <a:schemeClr val="tx1">
                    <a:lumMod val="75000"/>
                    <a:lumOff val="25000"/>
                  </a:schemeClr>
                </a:solidFill>
                <a:latin typeface="LINE Seed Sans KR Bold"/>
                <a:ea typeface="LINE Seed Sans KR Bold"/>
              </a:rPr>
              <a:t>탐색적 데이터 분석</a:t>
            </a:r>
            <a:r>
              <a:rPr lang="en-US" altLang="ko-KR" spc="0">
                <a:solidFill>
                  <a:schemeClr val="tx1">
                    <a:lumMod val="75000"/>
                    <a:lumOff val="25000"/>
                  </a:schemeClr>
                </a:solidFill>
                <a:latin typeface="LINE Seed Sans KR Regular"/>
              </a:rPr>
              <a:t>(EDA)</a:t>
            </a:r>
            <a:endParaRPr lang="ko-KR" altLang="en-US" spc="0">
              <a:solidFill>
                <a:schemeClr val="tx1">
                  <a:lumMod val="75000"/>
                  <a:lumOff val="25000"/>
                </a:schemeClr>
              </a:solidFill>
              <a:latin typeface="LINE Seed Sans KR Regular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FB40D92-9AC9-B7FA-A48E-F6F8A36B6972}"/>
              </a:ext>
            </a:extLst>
          </p:cNvPr>
          <p:cNvSpPr txBox="1"/>
          <p:nvPr/>
        </p:nvSpPr>
        <p:spPr>
          <a:xfrm>
            <a:off x="2664852" y="5698339"/>
            <a:ext cx="3658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?</a:t>
            </a:r>
            <a:endParaRPr lang="ko-KR" altLang="en-US" sz="2000" spc="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1027404" y="5137618"/>
            <a:ext cx="3682710" cy="93328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600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362462" y="5315997"/>
            <a:ext cx="3034739" cy="5454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600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1689735" y="5396262"/>
            <a:ext cx="2335530" cy="369332"/>
          </a:xfrm>
          <a:prstGeom prst="rect">
            <a:avLst/>
          </a:prstGeom>
          <a:noFill/>
          <a:ln>
            <a:solidFill>
              <a:schemeClr val="dk1">
                <a:alpha val="0"/>
              </a:schemeClr>
            </a:solidFill>
          </a:ln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ko-KR" altLang="en-US" spc="0">
                <a:solidFill>
                  <a:schemeClr val="tx1">
                    <a:lumMod val="75000"/>
                    <a:lumOff val="25000"/>
                  </a:schemeClr>
                </a:solidFill>
                <a:latin typeface="LINE Seed Sans KR Bold"/>
                <a:ea typeface="LINE Seed Sans KR Bold"/>
              </a:rPr>
              <a:t>통계적 영향요인 모델링</a:t>
            </a:r>
            <a:endParaRPr lang="ko-KR" altLang="en-US" spc="0">
              <a:solidFill>
                <a:schemeClr val="tx1">
                  <a:lumMod val="75000"/>
                  <a:lumOff val="25000"/>
                </a:schemeClr>
              </a:solidFill>
              <a:latin typeface="LINE Seed Sans KR Bold"/>
              <a:ea typeface="LINE Seed Sans KR Bold"/>
            </a:endParaRPr>
          </a:p>
        </p:txBody>
      </p:sp>
      <p:cxnSp>
        <p:nvCxnSpPr>
          <p:cNvPr id="31" name="직선 화살표 연결선 30"/>
          <p:cNvCxnSpPr/>
          <p:nvPr/>
        </p:nvCxnSpPr>
        <p:spPr>
          <a:xfrm>
            <a:off x="2847757" y="4872347"/>
            <a:ext cx="0" cy="233083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/>
          <p:cNvSpPr/>
          <p:nvPr/>
        </p:nvSpPr>
        <p:spPr>
          <a:xfrm>
            <a:off x="1341458" y="3065275"/>
            <a:ext cx="3034739" cy="5454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600" spc="300">
              <a:solidFill>
                <a:schemeClr val="tx1">
                  <a:lumMod val="75000"/>
                  <a:lumOff val="25000"/>
                </a:schemeClr>
              </a:solidFill>
              <a:latin typeface="LINE Seed Sans KR Bold"/>
              <a:ea typeface="LINE Seed Sans KR Bold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146935" y="3167154"/>
            <a:ext cx="1478280" cy="369332"/>
          </a:xfrm>
          <a:prstGeom prst="rect">
            <a:avLst/>
          </a:prstGeom>
          <a:noFill/>
          <a:ln>
            <a:solidFill>
              <a:schemeClr val="dk1">
                <a:alpha val="0"/>
              </a:schemeClr>
            </a:solidFill>
          </a:ln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ko-KR" altLang="en-US" spc="0">
                <a:solidFill>
                  <a:schemeClr val="tx1">
                    <a:lumMod val="75000"/>
                    <a:lumOff val="25000"/>
                  </a:schemeClr>
                </a:solidFill>
                <a:latin typeface="LINE Seed Sans KR Bold"/>
                <a:ea typeface="LINE Seed Sans KR Bold"/>
              </a:rPr>
              <a:t>데이터 전처리</a:t>
            </a:r>
            <a:endParaRPr lang="ko-KR" altLang="en-US" spc="0">
              <a:solidFill>
                <a:schemeClr val="tx1">
                  <a:lumMod val="75000"/>
                  <a:lumOff val="25000"/>
                </a:schemeClr>
              </a:solidFill>
              <a:latin typeface="LINE Seed Sans KR Bold"/>
              <a:ea typeface="LINE Seed Sans KR Bold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3803D1AA-CC0C-47A7-B544-C148A15D1344}"/>
              </a:ext>
            </a:extLst>
          </p:cNvPr>
          <p:cNvSpPr/>
          <p:nvPr/>
        </p:nvSpPr>
        <p:spPr>
          <a:xfrm>
            <a:off x="1341458" y="1856009"/>
            <a:ext cx="3034739" cy="5454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213610" y="1955126"/>
            <a:ext cx="1278255" cy="369332"/>
          </a:xfrm>
          <a:prstGeom prst="rect">
            <a:avLst/>
          </a:prstGeom>
          <a:noFill/>
          <a:ln>
            <a:solidFill>
              <a:schemeClr val="dk1">
                <a:alpha val="0"/>
              </a:schemeClr>
            </a:solidFill>
          </a:ln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ko-KR" altLang="en-US" spc="0">
                <a:solidFill>
                  <a:schemeClr val="tx1">
                    <a:lumMod val="75000"/>
                    <a:lumOff val="25000"/>
                  </a:schemeClr>
                </a:solidFill>
                <a:latin typeface="LINE Seed Sans KR Bold"/>
                <a:ea typeface="LINE Seed Sans KR Bold"/>
              </a:rPr>
              <a:t>데이터 수집</a:t>
            </a:r>
            <a:endParaRPr lang="ko-KR" altLang="en-US" spc="0">
              <a:solidFill>
                <a:schemeClr val="tx1">
                  <a:lumMod val="75000"/>
                  <a:lumOff val="25000"/>
                </a:schemeClr>
              </a:solidFill>
              <a:latin typeface="LINE Seed Sans KR Bold"/>
              <a:ea typeface="LINE Seed Sans KR Bold"/>
            </a:endParaRPr>
          </a:p>
        </p:txBody>
      </p:sp>
      <p:sp>
        <p:nvSpPr>
          <p:cNvPr id="68" name="가로 글상자 67"/>
          <p:cNvSpPr txBox="1"/>
          <p:nvPr/>
        </p:nvSpPr>
        <p:spPr>
          <a:xfrm>
            <a:off x="5172941" y="1771649"/>
            <a:ext cx="6172200" cy="4591050"/>
          </a:xfrm>
          <a:prstGeom prst="rect">
            <a:avLst/>
          </a:prstGeom>
        </p:spPr>
        <p:txBody>
          <a:bodyPr wrap="none"/>
          <a:p>
            <a:pPr lvl="0">
              <a:defRPr/>
            </a:pPr>
            <a:r>
              <a:rPr lang="en-US" altLang="ko-KR">
                <a:latin typeface="LINE Seed Sans KR Bold"/>
                <a:ea typeface="LINE Seed Sans KR Bold"/>
              </a:rPr>
              <a:t>1.</a:t>
            </a:r>
            <a:r>
              <a:rPr lang="ko-KR" altLang="en-US">
                <a:latin typeface="LINE Seed Sans KR Bold"/>
                <a:ea typeface="LINE Seed Sans KR Bold"/>
              </a:rPr>
              <a:t> 데이터 수집</a:t>
            </a:r>
            <a:endParaRPr lang="ko-KR" altLang="en-US">
              <a:latin typeface="LINE Seed Sans KR Bold"/>
              <a:ea typeface="LINE Seed Sans KR Bold"/>
            </a:endParaRPr>
          </a:p>
          <a:p>
            <a:pPr lvl="0">
              <a:defRPr/>
            </a:pPr>
            <a:r>
              <a:rPr lang="ko-KR" altLang="en-US"/>
              <a:t>  </a:t>
            </a:r>
            <a:r>
              <a:rPr lang="en-US" altLang="ko-KR"/>
              <a:t>-</a:t>
            </a:r>
            <a:r>
              <a:rPr lang="ko-KR" altLang="en-US"/>
              <a:t> </a:t>
            </a:r>
            <a:r>
              <a:rPr lang="en-US" altLang="ko-KR"/>
              <a:t>MDIS,</a:t>
            </a:r>
            <a:r>
              <a:rPr lang="ko-KR" altLang="en-US"/>
              <a:t> 통계청에서 천안시 관련 데이터 수집하여 분석기반 마련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en-US" altLang="ko-KR">
                <a:latin typeface="LINE Seed Sans KR Bold"/>
                <a:ea typeface="LINE Seed Sans KR Bold"/>
              </a:rPr>
              <a:t>2.</a:t>
            </a:r>
            <a:r>
              <a:rPr lang="ko-KR" altLang="en-US">
                <a:latin typeface="LINE Seed Sans KR Bold"/>
                <a:ea typeface="LINE Seed Sans KR Bold"/>
              </a:rPr>
              <a:t> 데이터 전처리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  </a:t>
            </a:r>
            <a:r>
              <a:rPr lang="en-US" altLang="ko-KR"/>
              <a:t>-</a:t>
            </a:r>
            <a:r>
              <a:rPr lang="ko-KR" altLang="en-US"/>
              <a:t> 분석 목적에 맞게 데이터를 정제하고 </a:t>
            </a:r>
            <a:r>
              <a:rPr lang="en-US" altLang="ko-KR"/>
              <a:t>“</a:t>
            </a:r>
            <a:r>
              <a:rPr lang="ko-KR" altLang="en-US"/>
              <a:t>연령별 구간</a:t>
            </a:r>
            <a:r>
              <a:rPr lang="en-US" altLang="ko-KR"/>
              <a:t>”</a:t>
            </a:r>
            <a:r>
              <a:rPr lang="ko-KR" altLang="en-US"/>
              <a:t>과 </a:t>
            </a:r>
            <a:r>
              <a:rPr lang="en-US" altLang="ko-KR"/>
              <a:t>“</a:t>
            </a:r>
            <a:r>
              <a:rPr lang="ko-KR" altLang="en-US"/>
              <a:t>기준년</a:t>
            </a:r>
            <a:r>
              <a:rPr lang="en-US" altLang="ko-KR"/>
              <a:t>”</a:t>
            </a:r>
            <a:endParaRPr lang="en-US" altLang="ko-KR"/>
          </a:p>
          <a:p>
            <a:pPr lvl="0">
              <a:defRPr/>
            </a:pPr>
            <a:r>
              <a:rPr lang="ko-KR" altLang="en-US"/>
              <a:t>     축으로 패널데이터셋 구축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en-US" altLang="ko-KR">
                <a:latin typeface="LINE Seed Sans KR Bold"/>
                <a:ea typeface="LINE Seed Sans KR Bold"/>
              </a:rPr>
              <a:t>3.</a:t>
            </a:r>
            <a:r>
              <a:rPr lang="ko-KR" altLang="en-US">
                <a:latin typeface="LINE Seed Sans KR Bold"/>
                <a:ea typeface="LINE Seed Sans KR Bold"/>
              </a:rPr>
              <a:t> </a:t>
            </a:r>
            <a:r>
              <a:rPr lang="en-US" altLang="ko-KR">
                <a:latin typeface="LINE Seed Sans KR Bold"/>
                <a:ea typeface="LINE Seed Sans KR Bold"/>
              </a:rPr>
              <a:t>EDA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  - </a:t>
            </a:r>
            <a:r>
              <a:rPr lang="ko-KR" altLang="en-US"/>
              <a:t>산업재해 현황을 시각화로 표현해  산업재해의 숨겨진 패턴과 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     고위험군 특성 발견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en-US" altLang="ko-KR">
                <a:latin typeface="LINE Seed Sans KR Bold"/>
                <a:ea typeface="LINE Seed Sans KR Bold"/>
              </a:rPr>
              <a:t>4.</a:t>
            </a:r>
            <a:r>
              <a:rPr lang="ko-KR" altLang="en-US">
                <a:latin typeface="LINE Seed Sans KR Bold"/>
                <a:ea typeface="LINE Seed Sans KR Bold"/>
              </a:rPr>
              <a:t> 모델링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  </a:t>
            </a:r>
            <a:r>
              <a:rPr lang="en-US" altLang="ko-KR"/>
              <a:t>-</a:t>
            </a:r>
            <a:r>
              <a:rPr lang="ko-KR" altLang="en-US"/>
              <a:t> 패널회귀분석을 통해 산업재해에 </a:t>
            </a:r>
            <a:r>
              <a:rPr lang="ko-KR" altLang="en-US" b="1">
                <a:solidFill>
                  <a:srgbClr val="ff0000"/>
                </a:solidFill>
              </a:rPr>
              <a:t>전연령에게 통용</a:t>
            </a:r>
            <a:r>
              <a:rPr lang="ko-KR" altLang="en-US"/>
              <a:t>되는 통계적으로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     유의미한 영향을 미치는 핵심 변수 도출</a:t>
            </a:r>
            <a:endParaRPr lang="ko-KR" altLang="en-US"/>
          </a:p>
          <a:p>
            <a:pPr lvl="0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0579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DBE521C-825C-7B81-5985-877AF1CE3CCF}"/>
              </a:ext>
            </a:extLst>
          </p:cNvPr>
          <p:cNvCxnSpPr>
            <a:cxnSpLocks/>
          </p:cNvCxnSpPr>
          <p:nvPr/>
        </p:nvCxnSpPr>
        <p:spPr>
          <a:xfrm>
            <a:off x="418170" y="306658"/>
            <a:ext cx="0" cy="784830"/>
          </a:xfrm>
          <a:prstGeom prst="line">
            <a:avLst/>
          </a:prstGeom>
          <a:ln w="152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9269BDD-F26D-EE45-5A1C-01CC9AE2959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 rot="16200000" flipH="1">
            <a:off x="57335" y="6076693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Part  2</a:t>
            </a:r>
            <a:endParaRPr lang="ko-KR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6EDF46-402A-15E8-CCD5-12A02394A15D}"/>
              </a:ext>
            </a:extLst>
          </p:cNvPr>
          <p:cNvSpPr txBox="1"/>
          <p:nvPr/>
        </p:nvSpPr>
        <p:spPr>
          <a:xfrm>
            <a:off x="672423" y="306658"/>
            <a:ext cx="33826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변수 설명 및 </a:t>
            </a:r>
            <a:r>
              <a:rPr lang="ko-KR" altLang="en-US" sz="2800" spc="3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전처리</a:t>
            </a:r>
            <a:endParaRPr lang="ko-KR" altLang="en-US" sz="2800" spc="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/>
        </p:nvGraphicFramePr>
        <p:xfrm>
          <a:off x="816564" y="2216895"/>
          <a:ext cx="10648064" cy="36671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9720"/>
                <a:gridCol w="1591519"/>
                <a:gridCol w="2013994"/>
                <a:gridCol w="4074289"/>
                <a:gridCol w="2268542"/>
              </a:tblGrid>
              <a:tr h="274030">
                <a:tc gridSpan="2">
                  <a:txBody>
                    <a:bodyPr vert="horz" lIns="91440" tIns="45720" rIns="91440" bIns="45720" anchor="ctr" anchorCtr="0"/>
                    <a:lstStyle/>
                    <a:p>
                      <a:pPr lvl="0" algn="ctr" latinLnBrk="1">
                        <a:defRPr/>
                      </a:pPr>
                      <a:r>
                        <a:rPr lang="ko-KR" altLang="en-US" sz="140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구분</a:t>
                      </a:r>
                      <a:endParaRPr lang="ko-KR" altLang="en-US" sz="140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7bf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ko-KR" altLang="en-US" sz="160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구분</a:t>
                      </a:r>
                      <a:endParaRPr lang="ko-KR" altLang="en-US" sz="160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7bf"/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lvl="0" algn="ctr" latinLnBrk="1">
                        <a:defRPr/>
                      </a:pPr>
                      <a:r>
                        <a:rPr lang="ko-KR" altLang="en-US" sz="140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주요변수</a:t>
                      </a:r>
                      <a:endParaRPr lang="ko-KR" altLang="en-US" sz="140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7bf"/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lvl="0" algn="ctr" latinLnBrk="1">
                        <a:defRPr/>
                      </a:pPr>
                      <a:r>
                        <a:rPr lang="ko-KR" altLang="en-US" sz="140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산출방식</a:t>
                      </a:r>
                      <a:r>
                        <a:rPr lang="en-US" altLang="ko-KR" sz="140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 </a:t>
                      </a:r>
                      <a:endParaRPr lang="ko-KR" altLang="en-US" sz="140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7bf"/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lvl="0" algn="ctr" latinLnBrk="1">
                        <a:defRPr/>
                      </a:pPr>
                      <a:r>
                        <a:rPr lang="ko-KR" altLang="en-US" sz="140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출처</a:t>
                      </a:r>
                      <a:endParaRPr lang="ko-KR" altLang="en-US" sz="140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7bf"/>
                    </a:solidFill>
                  </a:tcPr>
                </a:tc>
              </a:tr>
              <a:tr h="465852">
                <a:tc gridSpan="2">
                  <a:txBody>
                    <a:bodyPr vert="horz" lIns="91440" tIns="45720" rIns="91440" bIns="45720" anchor="ctr" anchorCtr="0"/>
                    <a:lstStyle/>
                    <a:p>
                      <a:pPr lvl="0" algn="ctr" latinLnBrk="1">
                        <a:defRPr/>
                      </a:pPr>
                      <a:r>
                        <a:rPr lang="ko-KR" altLang="en-US" sz="140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종속변수</a:t>
                      </a:r>
                      <a:endParaRPr lang="ko-KR" altLang="en-US" sz="140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7b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600" spc="-15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천안시 산업재해 환자수</a:t>
                      </a:r>
                      <a:endParaRPr lang="ko-KR" altLang="en-US" sz="1400" spc="-15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천안지청 관할</a:t>
                      </a:r>
                      <a:r>
                        <a:rPr lang="en-US" altLang="ko-KR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코드</a:t>
                      </a:r>
                      <a:r>
                        <a:rPr lang="en-US" altLang="ko-KR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:7210)</a:t>
                      </a:r>
                      <a:r>
                        <a:rPr lang="ko-KR" altLang="en-US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 데이터만 추출</a:t>
                      </a:r>
                      <a:endParaRPr lang="ko-KR" altLang="en-US" sz="1400" spc="-15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연령 및 연령별 산업재해 환자수로 구성</a:t>
                      </a:r>
                      <a:endParaRPr lang="ko-KR" altLang="en-US" sz="1400" spc="-15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2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MDIS </a:t>
                      </a:r>
                      <a:r>
                        <a:rPr lang="ko-KR" altLang="en-US" sz="12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산업재해현황</a:t>
                      </a:r>
                      <a:r>
                        <a:rPr lang="en-US" altLang="ko-KR" sz="12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('21~'23)</a:t>
                      </a:r>
                      <a:endParaRPr lang="ko-KR" altLang="en-US" sz="1200" spc="-15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465852">
                <a:tc rowSpan="8">
                  <a:txBody>
                    <a:bodyPr vert="horz" lIns="91440" tIns="45720" rIns="91440" bIns="45720" anchor="ctr" anchorCtr="0"/>
                    <a:lstStyle/>
                    <a:p>
                      <a:pPr lvl="0" algn="ctr" latinLnBrk="1">
                        <a:defRPr/>
                      </a:pPr>
                      <a:r>
                        <a:rPr lang="ko-KR" altLang="en-US" sz="140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독립</a:t>
                      </a:r>
                      <a:endParaRPr lang="ko-KR" altLang="en-US" sz="140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  <a:p>
                      <a:pPr lvl="0" algn="ctr" latinLnBrk="1">
                        <a:defRPr/>
                      </a:pPr>
                      <a:r>
                        <a:rPr lang="ko-KR" altLang="en-US" sz="140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변수</a:t>
                      </a:r>
                      <a:endParaRPr lang="ko-KR" altLang="en-US" sz="140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  <a:p>
                      <a:pPr lvl="0" algn="ctr" latinLnBrk="1">
                        <a:defRPr/>
                      </a:pPr>
                      <a:r>
                        <a:rPr lang="ko-KR" altLang="en-US" sz="140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후보</a:t>
                      </a:r>
                      <a:endParaRPr lang="ko-KR" altLang="en-US" sz="140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7bf"/>
                    </a:solidFill>
                  </a:tcPr>
                </a:tc>
                <a:tc rowSpan="4"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근로자심리</a:t>
                      </a:r>
                      <a:r>
                        <a:rPr lang="en-US" altLang="ko-KR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/ </a:t>
                      </a:r>
                      <a:r>
                        <a:rPr lang="ko-KR" altLang="en-US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만족도</a:t>
                      </a:r>
                      <a:endParaRPr lang="ko-KR" altLang="en-US" sz="1400" spc="-15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근로환경만족도</a:t>
                      </a:r>
                      <a:endParaRPr lang="ko-KR" altLang="en-US" sz="1400" spc="-15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연령별로 분류한 뒤 각 기준별로 일괄 적용</a:t>
                      </a:r>
                      <a:endParaRPr lang="ko-KR" altLang="en-US" sz="1400" spc="-15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비긍정데이터만 취합</a:t>
                      </a:r>
                      <a:r>
                        <a:rPr lang="en-US" altLang="ko-KR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400" spc="-15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통계청</a:t>
                      </a:r>
                      <a:r>
                        <a:rPr lang="en-US" altLang="ko-KR" sz="12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2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천안시</a:t>
                      </a:r>
                      <a:r>
                        <a:rPr lang="en-US" altLang="ko-KR" sz="12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, '23)</a:t>
                      </a:r>
                      <a:endParaRPr lang="ko-KR" altLang="en-US" sz="1200" kern="1200" spc="-15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74030">
                <a:tc v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600" spc="-15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일의 내용 만족도</a:t>
                      </a:r>
                      <a:endParaRPr lang="ko-KR" altLang="en-US" sz="1400" spc="-15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-</a:t>
                      </a:r>
                      <a:endParaRPr lang="ko-KR" altLang="en-US" sz="1400" spc="-15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통계청</a:t>
                      </a:r>
                      <a:r>
                        <a:rPr lang="en-US" altLang="ko-KR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천안시</a:t>
                      </a:r>
                      <a:r>
                        <a:rPr lang="en-US" altLang="ko-KR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, '23)</a:t>
                      </a:r>
                      <a:endParaRPr lang="ko-KR" altLang="en-US" sz="1600" kern="1200" spc="-15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74030">
                <a:tc vMerge="1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ko-KR" altLang="en-US" sz="160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항목 </a:t>
                      </a:r>
                      <a:r>
                        <a:rPr lang="en-US" altLang="ko-KR" sz="160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C</a:t>
                      </a:r>
                      <a:endParaRPr lang="ko-KR" altLang="en-US" sz="160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7bf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600" kern="1200" spc="-15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천안시  평소 근무시간</a:t>
                      </a:r>
                      <a:endParaRPr lang="ko-KR" altLang="en-US" sz="1400" spc="-15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-</a:t>
                      </a:r>
                      <a:endParaRPr lang="ko-KR" altLang="en-US" sz="1400" spc="-15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통계청</a:t>
                      </a:r>
                      <a:r>
                        <a:rPr lang="en-US" altLang="ko-KR" sz="12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2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천안시</a:t>
                      </a:r>
                      <a:r>
                        <a:rPr lang="en-US" altLang="ko-KR" sz="12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, '21~'23)</a:t>
                      </a:r>
                      <a:endParaRPr lang="en-US" altLang="ko-KR" sz="1200" spc="-15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74030">
                <a:tc v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600" kern="1200" spc="-15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천안시 전반적 만족도 조사</a:t>
                      </a:r>
                      <a:endParaRPr lang="ko-KR" altLang="en-US" sz="1400" spc="-15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-</a:t>
                      </a:r>
                      <a:endParaRPr lang="ko-KR" altLang="en-US" sz="1400" spc="-15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통계청</a:t>
                      </a:r>
                      <a:r>
                        <a:rPr lang="en-US" altLang="ko-KR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천안시</a:t>
                      </a:r>
                      <a:r>
                        <a:rPr lang="en-US" altLang="ko-KR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, '21~'23)</a:t>
                      </a:r>
                      <a:endParaRPr lang="ko-KR" altLang="en-US" sz="1600" kern="1200" spc="-15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65852">
                <a:tc vMerge="1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ko-KR" altLang="en-US" sz="160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항목 </a:t>
                      </a:r>
                      <a:r>
                        <a:rPr lang="en-US" altLang="ko-KR" sz="160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D</a:t>
                      </a:r>
                      <a:endParaRPr lang="ko-KR" altLang="en-US" sz="160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7bf"/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kern="12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물리적 환경</a:t>
                      </a:r>
                      <a:endParaRPr lang="ko-KR" altLang="en-US" sz="1400" kern="1200" spc="-15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kern="12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기상개황</a:t>
                      </a:r>
                      <a:endParaRPr lang="ko-KR" altLang="en-US" sz="1400" kern="1200" spc="-15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kern="12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각 기상요인 평균값을 구한 뒤 </a:t>
                      </a:r>
                      <a:endParaRPr lang="ko-KR" altLang="en-US" sz="1400" kern="1200" spc="-15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kern="12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기준별로 일괄 적용</a:t>
                      </a:r>
                      <a:endParaRPr lang="ko-KR" altLang="en-US" sz="1400" kern="1200" spc="-15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통계청</a:t>
                      </a:r>
                      <a:r>
                        <a:rPr lang="en-US" altLang="ko-KR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천안시</a:t>
                      </a:r>
                      <a:r>
                        <a:rPr lang="en-US" altLang="ko-KR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, '21~'23)</a:t>
                      </a:r>
                      <a:endParaRPr lang="ko-KR" altLang="en-US" sz="1600" kern="1200" spc="-15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74030">
                <a:tc vMerge="1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ko-KR" altLang="en-US" sz="160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항목 </a:t>
                      </a:r>
                      <a:r>
                        <a:rPr lang="en-US" altLang="ko-KR" sz="160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E</a:t>
                      </a:r>
                      <a:endParaRPr lang="ko-KR" altLang="en-US" sz="160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7bf"/>
                    </a:solidFill>
                  </a:tcPr>
                </a:tc>
                <a:tc rowSpan="3"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kern="12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사회</a:t>
                      </a:r>
                      <a:r>
                        <a:rPr lang="en-US" altLang="ko-KR" sz="1400" kern="12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400" kern="12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경제</a:t>
                      </a:r>
                      <a:endParaRPr lang="ko-KR" altLang="en-US" sz="1400" kern="1200" spc="-15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kern="12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소비자물가지수</a:t>
                      </a:r>
                      <a:endParaRPr lang="ko-KR" altLang="en-US" sz="1400" kern="1200" spc="-15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200" kern="1200" spc="-15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통계청</a:t>
                      </a:r>
                      <a:r>
                        <a:rPr lang="en-US" altLang="ko-KR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천안시</a:t>
                      </a:r>
                      <a:r>
                        <a:rPr lang="en-US" altLang="ko-KR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, '21~'23)</a:t>
                      </a:r>
                      <a:endParaRPr lang="ko-KR" altLang="en-US" sz="1600" kern="1200" spc="-15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74030">
                <a:tc vMerge="1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160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7bf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600" spc="-15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kern="12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연령별 취업자</a:t>
                      </a:r>
                      <a:endParaRPr lang="ko-KR" altLang="en-US" sz="1400" kern="1200" spc="-15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200" kern="12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-</a:t>
                      </a:r>
                      <a:endParaRPr lang="ko-KR" altLang="en-US" sz="1200" kern="1200" spc="-15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통계청</a:t>
                      </a:r>
                      <a:r>
                        <a:rPr lang="en-US" altLang="ko-KR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천안시</a:t>
                      </a:r>
                      <a:r>
                        <a:rPr lang="en-US" altLang="ko-KR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, '21~'23)</a:t>
                      </a:r>
                      <a:endParaRPr lang="ko-KR" altLang="en-US" sz="1600" kern="1200" spc="-15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74030">
                <a:tc vMerge="1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160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7bf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600" spc="-15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천안시 지방재정자립지표</a:t>
                      </a:r>
                      <a:endParaRPr lang="ko-KR" altLang="en-US" sz="1400" spc="-15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2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-</a:t>
                      </a:r>
                      <a:endParaRPr lang="ko-KR" altLang="en-US" sz="1200" spc="-15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통계청</a:t>
                      </a:r>
                      <a:r>
                        <a:rPr lang="en-US" altLang="ko-KR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천안시</a:t>
                      </a:r>
                      <a:r>
                        <a:rPr lang="en-US" altLang="ko-KR" sz="1600" spc="-15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, '21~'23)</a:t>
                      </a:r>
                      <a:endParaRPr lang="ko-KR" altLang="en-US" sz="1600" kern="1200" spc="-150">
                        <a:solidFill>
                          <a:srgbClr val="40474d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B77F51B9-3C8A-1F52-6749-588C3486303D}"/>
              </a:ext>
            </a:extLst>
          </p:cNvPr>
          <p:cNvSpPr/>
          <p:nvPr/>
        </p:nvSpPr>
        <p:spPr>
          <a:xfrm>
            <a:off x="816564" y="1091488"/>
            <a:ext cx="10648064" cy="10658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A4DB33-BDCC-2B9A-C278-6A7603C42AA6}"/>
              </a:ext>
            </a:extLst>
          </p:cNvPr>
          <p:cNvSpPr txBox="1"/>
          <p:nvPr/>
        </p:nvSpPr>
        <p:spPr>
          <a:xfrm>
            <a:off x="1019329" y="1151724"/>
            <a:ext cx="101533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분석 데이터 셋 개요</a:t>
            </a:r>
            <a:endParaRPr lang="en-US" altLang="ko-KR" sz="1400" dirty="0">
              <a:solidFill>
                <a:schemeClr val="tx2">
                  <a:lumMod val="75000"/>
                </a:schemeClr>
              </a:solidFill>
              <a:latin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ko-KR" sz="14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 </a:t>
            </a:r>
            <a:r>
              <a:rPr lang="ko-KR" altLang="ko-KR" sz="14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자료 출처: MDIS(산업재해현황), 통계청(천안시 사회조사, 기상개황, 소비자물가지수 등)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ko-KR" sz="14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 </a:t>
            </a:r>
            <a:r>
              <a:rPr lang="ko-KR" altLang="ko-KR" sz="14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분석 기간: 2021년 ~ 2023년 (3개년)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ko-KR" sz="14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 </a:t>
            </a:r>
            <a:r>
              <a:rPr lang="ko-KR" altLang="ko-KR" sz="14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분석 단위: 연령별-기준년별 패널(</a:t>
            </a:r>
            <a:r>
              <a:rPr lang="ko-KR" altLang="ko-KR" sz="1400" dirty="0" err="1">
                <a:solidFill>
                  <a:schemeClr val="tx2">
                    <a:lumMod val="75000"/>
                  </a:schemeClr>
                </a:solidFill>
                <a:latin typeface="+mn-ea"/>
              </a:rPr>
              <a:t>Panel</a:t>
            </a:r>
            <a:r>
              <a:rPr lang="ko-KR" altLang="ko-KR" sz="140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) 데이터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3" name="갈매기형 수장 5">
            <a:extLst>
              <a:ext uri="{FF2B5EF4-FFF2-40B4-BE49-F238E27FC236}">
                <a16:creationId xmlns:a16="http://schemas.microsoft.com/office/drawing/2014/main" id="{7920B015-3080-4BC7-A913-D26101723F68}"/>
              </a:ext>
            </a:extLst>
          </p:cNvPr>
          <p:cNvSpPr/>
          <p:nvPr/>
        </p:nvSpPr>
        <p:spPr>
          <a:xfrm>
            <a:off x="7830634" y="5971780"/>
            <a:ext cx="3933825" cy="805193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" name="갈매기형 수장 4">
            <a:extLst>
              <a:ext uri="{FF2B5EF4-FFF2-40B4-BE49-F238E27FC236}">
                <a16:creationId xmlns:a16="http://schemas.microsoft.com/office/drawing/2014/main" id="{ED6B7D5B-9180-48CE-85E9-1AB0D74F5606}"/>
              </a:ext>
            </a:extLst>
          </p:cNvPr>
          <p:cNvSpPr/>
          <p:nvPr/>
        </p:nvSpPr>
        <p:spPr>
          <a:xfrm>
            <a:off x="4215897" y="5971780"/>
            <a:ext cx="3933825" cy="805193"/>
          </a:xfrm>
          <a:prstGeom prst="chevron">
            <a:avLst/>
          </a:prstGeom>
          <a:solidFill>
            <a:srgbClr val="00B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5" name="오각형 3">
            <a:extLst>
              <a:ext uri="{FF2B5EF4-FFF2-40B4-BE49-F238E27FC236}">
                <a16:creationId xmlns:a16="http://schemas.microsoft.com/office/drawing/2014/main" id="{746043E7-F61C-4486-8634-E8F54114EE28}"/>
              </a:ext>
            </a:extLst>
          </p:cNvPr>
          <p:cNvSpPr/>
          <p:nvPr/>
        </p:nvSpPr>
        <p:spPr>
          <a:xfrm>
            <a:off x="816564" y="5971780"/>
            <a:ext cx="3718421" cy="805193"/>
          </a:xfrm>
          <a:prstGeom prst="homePlate">
            <a:avLst/>
          </a:prstGeom>
          <a:solidFill>
            <a:srgbClr val="FFF3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6" name="왼쪽 중괄호 25">
            <a:extLst>
              <a:ext uri="{FF2B5EF4-FFF2-40B4-BE49-F238E27FC236}">
                <a16:creationId xmlns:a16="http://schemas.microsoft.com/office/drawing/2014/main" id="{2077024F-EC0C-4508-A57A-2D8FEF736D7C}"/>
              </a:ext>
            </a:extLst>
          </p:cNvPr>
          <p:cNvSpPr/>
          <p:nvPr/>
        </p:nvSpPr>
        <p:spPr>
          <a:xfrm rot="16200000">
            <a:off x="5607741" y="5914432"/>
            <a:ext cx="321466" cy="3152778"/>
          </a:xfrm>
          <a:prstGeom prst="leftBrace">
            <a:avLst>
              <a:gd name="adj1" fmla="val 54487"/>
              <a:gd name="adj2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B9D699D-E510-44EB-A2F4-F621C45FE801}"/>
              </a:ext>
            </a:extLst>
          </p:cNvPr>
          <p:cNvSpPr txBox="1"/>
          <p:nvPr/>
        </p:nvSpPr>
        <p:spPr>
          <a:xfrm>
            <a:off x="4804108" y="7726443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내용을 입력하세요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0E68962-7A32-4991-8DED-09592C82FFE4}"/>
              </a:ext>
            </a:extLst>
          </p:cNvPr>
          <p:cNvSpPr txBox="1"/>
          <p:nvPr/>
        </p:nvSpPr>
        <p:spPr>
          <a:xfrm>
            <a:off x="1818410" y="5950986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데이터융합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FC79B61-CE6D-43AA-9241-800C592A7BFB}"/>
              </a:ext>
            </a:extLst>
          </p:cNvPr>
          <p:cNvSpPr txBox="1"/>
          <p:nvPr/>
        </p:nvSpPr>
        <p:spPr>
          <a:xfrm>
            <a:off x="5556835" y="5956773"/>
            <a:ext cx="1502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파생변수 생성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589414E-7CCF-49BD-9318-122D5829CAE6}"/>
              </a:ext>
            </a:extLst>
          </p:cNvPr>
          <p:cNvSpPr txBox="1"/>
          <p:nvPr/>
        </p:nvSpPr>
        <p:spPr>
          <a:xfrm>
            <a:off x="9227563" y="5985118"/>
            <a:ext cx="1502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데이터 표준화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F4E0EFF-4CF4-439D-8D7D-C77C0344E3F3}"/>
              </a:ext>
            </a:extLst>
          </p:cNvPr>
          <p:cNvSpPr txBox="1"/>
          <p:nvPr/>
        </p:nvSpPr>
        <p:spPr>
          <a:xfrm>
            <a:off x="1131789" y="6253753"/>
            <a:ext cx="28841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/>
              <a:t>연령과 년도를 기준으로 </a:t>
            </a:r>
            <a:endParaRPr lang="en-US" altLang="ko-KR" sz="1400" dirty="0"/>
          </a:p>
          <a:p>
            <a:pPr algn="ctr"/>
            <a:r>
              <a:rPr lang="ko-KR" altLang="en-US" sz="1400" dirty="0"/>
              <a:t>분산된 데이터를 하나의 테이블로 결합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8ACDD1E-6E75-4FE8-8D6D-956D5C7B0771}"/>
              </a:ext>
            </a:extLst>
          </p:cNvPr>
          <p:cNvSpPr txBox="1"/>
          <p:nvPr/>
        </p:nvSpPr>
        <p:spPr>
          <a:xfrm>
            <a:off x="5034678" y="6275084"/>
            <a:ext cx="27077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</a:rPr>
              <a:t>'</a:t>
            </a:r>
            <a:r>
              <a:rPr lang="ko-KR" altLang="en-US" sz="1400" dirty="0" err="1">
                <a:solidFill>
                  <a:schemeClr val="bg1"/>
                </a:solidFill>
              </a:rPr>
              <a:t>비긍정</a:t>
            </a:r>
            <a:r>
              <a:rPr lang="ko-KR" altLang="en-US" sz="1400" dirty="0">
                <a:solidFill>
                  <a:schemeClr val="bg1"/>
                </a:solidFill>
              </a:rPr>
              <a:t> 응답률</a:t>
            </a:r>
            <a:r>
              <a:rPr lang="en-US" altLang="ko-KR" sz="1400" dirty="0">
                <a:solidFill>
                  <a:schemeClr val="bg1"/>
                </a:solidFill>
              </a:rPr>
              <a:t>'(</a:t>
            </a:r>
            <a:r>
              <a:rPr lang="ko-KR" altLang="en-US" sz="1400" dirty="0">
                <a:solidFill>
                  <a:schemeClr val="bg1"/>
                </a:solidFill>
              </a:rPr>
              <a:t>불만족</a:t>
            </a:r>
            <a:r>
              <a:rPr lang="en-US" altLang="ko-KR" sz="1400" dirty="0">
                <a:solidFill>
                  <a:schemeClr val="bg1"/>
                </a:solidFill>
              </a:rPr>
              <a:t>+</a:t>
            </a:r>
            <a:r>
              <a:rPr lang="ko-KR" altLang="en-US" sz="1400" dirty="0">
                <a:solidFill>
                  <a:schemeClr val="bg1"/>
                </a:solidFill>
              </a:rPr>
              <a:t>보통</a:t>
            </a:r>
            <a:r>
              <a:rPr lang="en-US" altLang="ko-KR" sz="1400" dirty="0">
                <a:solidFill>
                  <a:schemeClr val="bg1"/>
                </a:solidFill>
              </a:rPr>
              <a:t>)</a:t>
            </a:r>
            <a:r>
              <a:rPr lang="ko-KR" altLang="en-US" sz="1400" dirty="0">
                <a:solidFill>
                  <a:schemeClr val="bg1"/>
                </a:solidFill>
              </a:rPr>
              <a:t>지표로</a:t>
            </a:r>
            <a:endParaRPr lang="en-US" altLang="ko-KR" sz="1400" dirty="0">
              <a:solidFill>
                <a:schemeClr val="bg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</a:rPr>
              <a:t>잠재적 </a:t>
            </a:r>
            <a:r>
              <a:rPr lang="ko-KR" altLang="en-US" sz="1400" dirty="0" err="1">
                <a:solidFill>
                  <a:schemeClr val="bg1"/>
                </a:solidFill>
              </a:rPr>
              <a:t>위험군</a:t>
            </a:r>
            <a:r>
              <a:rPr lang="ko-KR" altLang="en-US" sz="1400" dirty="0">
                <a:solidFill>
                  <a:schemeClr val="bg1"/>
                </a:solidFill>
              </a:rPr>
              <a:t> 식별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C7E4570-A753-4E79-8E06-6A524405A31F}"/>
              </a:ext>
            </a:extLst>
          </p:cNvPr>
          <p:cNvSpPr txBox="1"/>
          <p:nvPr/>
        </p:nvSpPr>
        <p:spPr>
          <a:xfrm>
            <a:off x="8264628" y="6326105"/>
            <a:ext cx="32031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 err="1">
                <a:solidFill>
                  <a:schemeClr val="bg1"/>
                </a:solidFill>
              </a:rPr>
              <a:t>StandardScaler</a:t>
            </a:r>
            <a:r>
              <a:rPr lang="ko-KR" altLang="en-US" sz="1400" dirty="0">
                <a:solidFill>
                  <a:schemeClr val="bg1"/>
                </a:solidFill>
              </a:rPr>
              <a:t>로 각 변수의 영향력 비교</a:t>
            </a:r>
          </a:p>
        </p:txBody>
      </p:sp>
    </p:spTree>
    <p:extLst>
      <p:ext uri="{BB962C8B-B14F-4D97-AF65-F5344CB8AC3E}">
        <p14:creationId xmlns:p14="http://schemas.microsoft.com/office/powerpoint/2010/main" val="4136670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DBE521C-825C-7B81-5985-877AF1CE3CCF}"/>
              </a:ext>
            </a:extLst>
          </p:cNvPr>
          <p:cNvCxnSpPr>
            <a:cxnSpLocks/>
          </p:cNvCxnSpPr>
          <p:nvPr/>
        </p:nvCxnSpPr>
        <p:spPr>
          <a:xfrm>
            <a:off x="418170" y="306658"/>
            <a:ext cx="0" cy="784830"/>
          </a:xfrm>
          <a:prstGeom prst="line">
            <a:avLst/>
          </a:prstGeom>
          <a:ln w="152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9269BDD-F26D-EE45-5A1C-01CC9AE2959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 rot="16200000" flipH="1">
            <a:off x="77372" y="6076693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Part 2</a:t>
            </a:r>
            <a:endParaRPr lang="ko-KR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2423" y="306658"/>
            <a:ext cx="6353217" cy="5105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EDA</a:t>
            </a:r>
            <a:r>
              <a:rPr lang="ko-KR" altLang="en-US" sz="28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분석</a:t>
            </a:r>
            <a:r>
              <a:rPr lang="en-US" altLang="ko-KR" sz="28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-</a:t>
            </a:r>
            <a:r>
              <a:rPr lang="ko-KR" altLang="en-US" sz="28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천안시 산업재해 특징</a:t>
            </a:r>
            <a:r>
              <a:rPr lang="en-US" altLang="ko-KR" sz="28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(1/2)</a:t>
            </a:r>
            <a:endParaRPr lang="ko-KR" altLang="en-US" sz="2800" spc="30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DAE584A-605A-4EBB-DD7D-1DFA07F08BEA}"/>
              </a:ext>
            </a:extLst>
          </p:cNvPr>
          <p:cNvSpPr/>
          <p:nvPr/>
        </p:nvSpPr>
        <p:spPr>
          <a:xfrm>
            <a:off x="495299" y="1197980"/>
            <a:ext cx="5465375" cy="4033083"/>
          </a:xfrm>
          <a:prstGeom prst="rect">
            <a:avLst/>
          </a:prstGeom>
          <a:solidFill>
            <a:srgbClr val="00B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0045D85-E0C8-84F2-F565-BB0B77DA5850}"/>
              </a:ext>
            </a:extLst>
          </p:cNvPr>
          <p:cNvSpPr/>
          <p:nvPr/>
        </p:nvSpPr>
        <p:spPr>
          <a:xfrm>
            <a:off x="6231328" y="1197980"/>
            <a:ext cx="5439972" cy="4033083"/>
          </a:xfrm>
          <a:prstGeom prst="rect">
            <a:avLst/>
          </a:prstGeom>
          <a:solidFill>
            <a:srgbClr val="FFA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E3AFBBA-A3FE-465A-C9E6-70338313C7E9}"/>
              </a:ext>
            </a:extLst>
          </p:cNvPr>
          <p:cNvSpPr txBox="1"/>
          <p:nvPr/>
        </p:nvSpPr>
        <p:spPr>
          <a:xfrm>
            <a:off x="1671311" y="4706205"/>
            <a:ext cx="31133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연령별 천안시 산재 건수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AE7714-D5E5-43F7-2397-E01777F2EDF2}"/>
              </a:ext>
            </a:extLst>
          </p:cNvPr>
          <p:cNvSpPr txBox="1"/>
          <p:nvPr/>
        </p:nvSpPr>
        <p:spPr>
          <a:xfrm>
            <a:off x="7130145" y="4706205"/>
            <a:ext cx="36423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근속기간별 천안시 산재 건수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18090BA-8FDC-46C5-8BBC-5644DD648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775" y="1383477"/>
            <a:ext cx="3492421" cy="323995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EA88D29-6E73-4A46-B506-F63ACA499D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5554" y="1382402"/>
            <a:ext cx="3318471" cy="3237697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4BF280B8-2E78-4637-A463-40B54D6F42BB}"/>
              </a:ext>
            </a:extLst>
          </p:cNvPr>
          <p:cNvSpPr/>
          <p:nvPr/>
        </p:nvSpPr>
        <p:spPr>
          <a:xfrm>
            <a:off x="1642375" y="5362407"/>
            <a:ext cx="2084674" cy="448085"/>
          </a:xfrm>
          <a:prstGeom prst="rect">
            <a:avLst/>
          </a:prstGeom>
          <a:solidFill>
            <a:srgbClr val="FDDE4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2A0F9C0-2A91-48E6-A609-C23A6F53CDF8}"/>
              </a:ext>
            </a:extLst>
          </p:cNvPr>
          <p:cNvSpPr/>
          <p:nvPr/>
        </p:nvSpPr>
        <p:spPr>
          <a:xfrm>
            <a:off x="4010462" y="5357975"/>
            <a:ext cx="1325467" cy="448085"/>
          </a:xfrm>
          <a:prstGeom prst="rect">
            <a:avLst/>
          </a:prstGeom>
          <a:solidFill>
            <a:srgbClr val="FDDE4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95788B-6303-42B5-AA51-71ABE5040085}"/>
              </a:ext>
            </a:extLst>
          </p:cNvPr>
          <p:cNvSpPr txBox="1"/>
          <p:nvPr/>
        </p:nvSpPr>
        <p:spPr>
          <a:xfrm>
            <a:off x="1533646" y="5376444"/>
            <a:ext cx="93349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A6A7A9">
                    <a:lumMod val="50000"/>
                  </a:srgbClr>
                </a:solidFill>
                <a:latin typeface="나눔스퀘어 Bold"/>
                <a:ea typeface="나눔스퀘어 Bold"/>
              </a:rPr>
              <a:t>60</a:t>
            </a:r>
            <a:r>
              <a:rPr lang="ko-KR" altLang="en-US" sz="2400" spc="-150" dirty="0">
                <a:solidFill>
                  <a:srgbClr val="A6A7A9">
                    <a:lumMod val="50000"/>
                  </a:srgbClr>
                </a:solidFill>
                <a:latin typeface="나눔스퀘어 Bold"/>
                <a:ea typeface="나눔스퀘어 Bold"/>
              </a:rPr>
              <a:t>세 이상 연령층 </a:t>
            </a:r>
            <a:r>
              <a:rPr lang="ko-KR" altLang="en-US" sz="2000" b="1" dirty="0"/>
              <a:t>과</a:t>
            </a:r>
            <a:r>
              <a:rPr lang="ko-KR" altLang="en-US" sz="2400" spc="-150" dirty="0">
                <a:solidFill>
                  <a:srgbClr val="A6A7A9">
                    <a:lumMod val="50000"/>
                  </a:srgbClr>
                </a:solidFill>
                <a:latin typeface="나눔스퀘어 Bold"/>
                <a:ea typeface="나눔스퀘어 Bold"/>
              </a:rPr>
              <a:t> </a:t>
            </a:r>
            <a:r>
              <a:rPr lang="en-US" altLang="ko-KR" sz="2400" spc="-150" dirty="0">
                <a:solidFill>
                  <a:srgbClr val="A6A7A9">
                    <a:lumMod val="50000"/>
                  </a:srgbClr>
                </a:solidFill>
                <a:latin typeface="나눔스퀘어 Bold"/>
                <a:ea typeface="나눔스퀘어 Bold"/>
              </a:rPr>
              <a:t>6</a:t>
            </a:r>
            <a:r>
              <a:rPr lang="ko-KR" altLang="en-US" sz="2400" spc="-150" dirty="0">
                <a:solidFill>
                  <a:srgbClr val="A6A7A9">
                    <a:lumMod val="50000"/>
                  </a:srgbClr>
                </a:solidFill>
                <a:latin typeface="나눔스퀘어 Bold"/>
                <a:ea typeface="나눔스퀘어 Bold"/>
              </a:rPr>
              <a:t>개월 미만</a:t>
            </a:r>
            <a:r>
              <a:rPr lang="ko-KR" altLang="en-US" sz="2000" b="1" dirty="0"/>
              <a:t>의 </a:t>
            </a:r>
            <a:r>
              <a:rPr lang="ko-KR" altLang="en-US" sz="2000" b="1" dirty="0" err="1"/>
              <a:t>신규입사자에게서</a:t>
            </a:r>
            <a:r>
              <a:rPr lang="ko-KR" altLang="en-US" sz="2000" b="1" dirty="0"/>
              <a:t> 재해발생이 집중되는 경향 발견</a:t>
            </a:r>
            <a:endParaRPr lang="en-US" altLang="ko-KR" sz="2000" b="1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D7D3332-4AD5-47AC-A659-A1D5B96A81A0}"/>
              </a:ext>
            </a:extLst>
          </p:cNvPr>
          <p:cNvSpPr/>
          <p:nvPr/>
        </p:nvSpPr>
        <p:spPr>
          <a:xfrm>
            <a:off x="2835798" y="6309314"/>
            <a:ext cx="920188" cy="499033"/>
          </a:xfrm>
          <a:prstGeom prst="rect">
            <a:avLst/>
          </a:prstGeom>
          <a:solidFill>
            <a:srgbClr val="A6A7A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017232A2-4B44-4139-A90D-C7D23EFA3853}"/>
              </a:ext>
            </a:extLst>
          </p:cNvPr>
          <p:cNvSpPr/>
          <p:nvPr/>
        </p:nvSpPr>
        <p:spPr>
          <a:xfrm>
            <a:off x="4100305" y="6312115"/>
            <a:ext cx="920188" cy="499033"/>
          </a:xfrm>
          <a:prstGeom prst="rect">
            <a:avLst/>
          </a:prstGeom>
          <a:solidFill>
            <a:srgbClr val="A6A7A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7FE42CD-11AC-4B21-9C4C-550A415D787F}"/>
              </a:ext>
            </a:extLst>
          </p:cNvPr>
          <p:cNvSpPr txBox="1"/>
          <p:nvPr/>
        </p:nvSpPr>
        <p:spPr>
          <a:xfrm>
            <a:off x="2390024" y="6346682"/>
            <a:ext cx="79000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FDDE4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ova"/>
                <a:ea typeface="나눔스퀘어 Light"/>
              </a:rPr>
              <a:t>노령화</a:t>
            </a:r>
            <a:r>
              <a:rPr lang="ko-KR" altLang="en-US" sz="2400" b="1" dirty="0">
                <a:solidFill>
                  <a:srgbClr val="FDDE45"/>
                </a:solidFill>
                <a:latin typeface="Arial Nova"/>
                <a:ea typeface="나눔스퀘어 Light"/>
              </a:rPr>
              <a:t> </a:t>
            </a:r>
            <a:r>
              <a:rPr lang="ko-KR" altLang="en-US" sz="2400" b="1" dirty="0">
                <a:latin typeface="Arial Nova"/>
                <a:ea typeface="나눔스퀘어 Light"/>
              </a:rPr>
              <a:t>와</a:t>
            </a:r>
            <a:r>
              <a:rPr lang="ko-KR" altLang="en-US" sz="2400" b="1" dirty="0">
                <a:solidFill>
                  <a:srgbClr val="FDDE45"/>
                </a:solidFill>
                <a:latin typeface="Arial Nova"/>
                <a:ea typeface="나눔스퀘어 Light"/>
              </a:rPr>
              <a:t> </a:t>
            </a:r>
            <a:r>
              <a:rPr lang="ko-KR" altLang="en-US" sz="2400" b="1" dirty="0">
                <a:solidFill>
                  <a:srgbClr val="FDDE4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ova"/>
                <a:ea typeface="나눔스퀘어 Light"/>
              </a:rPr>
              <a:t>숙련도</a:t>
            </a:r>
            <a:r>
              <a:rPr lang="ko-KR" altLang="en-US" sz="2400" b="1" dirty="0">
                <a:solidFill>
                  <a:srgbClr val="FDDE45"/>
                </a:solidFill>
                <a:latin typeface="Arial Nova"/>
                <a:ea typeface="나눔스퀘어 Light"/>
              </a:rPr>
              <a:t> </a:t>
            </a:r>
            <a:r>
              <a:rPr lang="ko-KR" altLang="en-US" sz="2400" b="1" dirty="0"/>
              <a:t>부족이 재해의 주요원인일 가능성 시사</a:t>
            </a:r>
            <a:endParaRPr lang="ko-KR" altLang="en-US" sz="2000" b="1" dirty="0"/>
          </a:p>
        </p:txBody>
      </p:sp>
      <p:sp>
        <p:nvSpPr>
          <p:cNvPr id="36" name="화살표: 아래쪽 35">
            <a:extLst>
              <a:ext uri="{FF2B5EF4-FFF2-40B4-BE49-F238E27FC236}">
                <a16:creationId xmlns:a16="http://schemas.microsoft.com/office/drawing/2014/main" id="{D0347B70-0212-4D73-BF20-8491BD61020D}"/>
              </a:ext>
            </a:extLst>
          </p:cNvPr>
          <p:cNvSpPr/>
          <p:nvPr/>
        </p:nvSpPr>
        <p:spPr>
          <a:xfrm>
            <a:off x="5891628" y="5828964"/>
            <a:ext cx="497483" cy="398316"/>
          </a:xfrm>
          <a:prstGeom prst="downArrow">
            <a:avLst/>
          </a:prstGeom>
          <a:solidFill>
            <a:srgbClr val="FDDE4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18646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POP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495b"/>
      </a:accent1>
      <a:accent2>
        <a:srgbClr val="177890"/>
      </a:accent2>
      <a:accent3>
        <a:srgbClr val="00aba8"/>
      </a:accent3>
      <a:accent4>
        <a:srgbClr val="feb708"/>
      </a:accent4>
      <a:accent5>
        <a:srgbClr val="ebc39f"/>
      </a:accent5>
      <a:accent6>
        <a:srgbClr val="e34907"/>
      </a:accent6>
      <a:hlink>
        <a:srgbClr val="262626"/>
      </a:hlink>
      <a:folHlink>
        <a:srgbClr val="262626"/>
      </a:folHlink>
    </a:clrScheme>
    <a:fontScheme name="LINE Seed Sans KR Thin">
      <a:majorFont>
        <a:latin typeface="LINE Seed Sans KR Bold"/>
        <a:ea typeface="LINE Seed Sans KR Bold"/>
        <a:cs typeface=""/>
      </a:majorFont>
      <a:minorFont>
        <a:latin typeface="LINE Seed Sans KR Thin"/>
        <a:ea typeface="LINE Seed Sans KR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1_Office 테마">
  <a:themeElements>
    <a:clrScheme name="YELLOW_">
      <a:dk1>
        <a:sysClr val="windowText" lastClr="000000"/>
      </a:dk1>
      <a:lt1>
        <a:sysClr val="window" lastClr="ffffff"/>
      </a:lt1>
      <a:dk2>
        <a:srgbClr val="7f7f7f"/>
      </a:dk2>
      <a:lt2>
        <a:srgbClr val="e7e6e6"/>
      </a:lt2>
      <a:accent1>
        <a:srgbClr val="fbce01"/>
      </a:accent1>
      <a:accent2>
        <a:srgbClr val="fdde45"/>
      </a:accent2>
      <a:accent3>
        <a:srgbClr val="d8bea7"/>
      </a:accent3>
      <a:accent4>
        <a:srgbClr val="a6a7a9"/>
      </a:accent4>
      <a:accent5>
        <a:srgbClr val="ede5d5"/>
      </a:accent5>
      <a:accent6>
        <a:srgbClr val="fcfbf7"/>
      </a:accent6>
      <a:hlink>
        <a:srgbClr val="595959"/>
      </a:hlink>
      <a:folHlink>
        <a:srgbClr val="595959"/>
      </a:folHlink>
    </a:clrScheme>
    <a:fontScheme name="요즘 유행 스타일">
      <a:majorFont>
        <a:latin typeface="Arial Nova"/>
        <a:ea typeface="나눔스퀘어 Bold"/>
        <a:cs typeface=""/>
      </a:majorFont>
      <a:minorFont>
        <a:latin typeface="Arial Nova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4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628</ep:Words>
  <ep:PresentationFormat>와이드스크린</ep:PresentationFormat>
  <ep:Paragraphs>167</ep:Paragraphs>
  <ep:Slides>18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2</vt:i4>
      </vt:variant>
      <vt:variant>
        <vt:lpstr>슬라이드 제목</vt:lpstr>
      </vt:variant>
      <vt:variant>
        <vt:i4>18</vt:i4>
      </vt:variant>
    </vt:vector>
  </ep:HeadingPairs>
  <ep:TitlesOfParts>
    <vt:vector size="20" baseType="lpstr">
      <vt:lpstr>Office 테마</vt:lpstr>
      <vt:lpstr>1_Office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2023-04-24T01:41:31.000</dcterms:created>
  <dc:creator>Yu Saebyeol</dc:creator>
  <cp:lastModifiedBy>윤성필</cp:lastModifiedBy>
  <dcterms:modified xsi:type="dcterms:W3CDTF">2025-08-30T13:57:47.525</dcterms:modified>
  <cp:revision>148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